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4"/>
  </p:sldMasterIdLst>
  <p:notesMasterIdLst>
    <p:notesMasterId r:id="rId37"/>
  </p:notesMasterIdLst>
  <p:handoutMasterIdLst>
    <p:handoutMasterId r:id="rId38"/>
  </p:handoutMasterIdLst>
  <p:sldIdLst>
    <p:sldId id="257" r:id="rId5"/>
    <p:sldId id="392" r:id="rId6"/>
    <p:sldId id="432" r:id="rId7"/>
    <p:sldId id="292" r:id="rId8"/>
    <p:sldId id="333" r:id="rId9"/>
    <p:sldId id="433" r:id="rId10"/>
    <p:sldId id="411" r:id="rId11"/>
    <p:sldId id="445" r:id="rId12"/>
    <p:sldId id="463" r:id="rId13"/>
    <p:sldId id="438" r:id="rId14"/>
    <p:sldId id="440" r:id="rId15"/>
    <p:sldId id="441" r:id="rId16"/>
    <p:sldId id="444" r:id="rId17"/>
    <p:sldId id="465" r:id="rId18"/>
    <p:sldId id="466" r:id="rId19"/>
    <p:sldId id="446" r:id="rId20"/>
    <p:sldId id="450" r:id="rId21"/>
    <p:sldId id="449" r:id="rId22"/>
    <p:sldId id="462" r:id="rId23"/>
    <p:sldId id="467" r:id="rId24"/>
    <p:sldId id="468" r:id="rId25"/>
    <p:sldId id="453" r:id="rId26"/>
    <p:sldId id="469" r:id="rId27"/>
    <p:sldId id="454" r:id="rId28"/>
    <p:sldId id="471" r:id="rId29"/>
    <p:sldId id="472" r:id="rId30"/>
    <p:sldId id="473" r:id="rId31"/>
    <p:sldId id="474" r:id="rId32"/>
    <p:sldId id="476" r:id="rId33"/>
    <p:sldId id="456" r:id="rId34"/>
    <p:sldId id="477" r:id="rId35"/>
    <p:sldId id="315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C567A"/>
    <a:srgbClr val="0072C7"/>
    <a:srgbClr val="0D1D51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548" autoAdjust="0"/>
  </p:normalViewPr>
  <p:slideViewPr>
    <p:cSldViewPr snapToGrid="0" showGuides="1">
      <p:cViewPr varScale="1">
        <p:scale>
          <a:sx n="66" d="100"/>
          <a:sy n="66" d="100"/>
        </p:scale>
        <p:origin x="8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890" y="-118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243D74-B9C1-450A-B0F3-6C6DCB0CF2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C27C33-9BB1-41D5-A236-12767E7E72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B3EA8-A58D-4C92-A3AB-D271CCC294C7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A7EADB-04A4-4093-B238-438E2C7317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DD8696-706D-440E-AE04-4C644F0613E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A5DE8-F2C4-4DB3-88D1-656DCD59E7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824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FB4FA-E877-413E-B608-88789D806C57}" type="datetimeFigureOut">
              <a:rPr lang="en-US" noProof="0" smtClean="0"/>
              <a:t>11/28/2025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6304E-FDE3-4B4F-A3B7-EBE87F3FA5E2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85138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309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841986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271516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can be more than one terminal node in a program.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314338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371566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530317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607389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550366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There can be more than one terminal node in a program.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06169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426694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63023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undesirable system behavior such as system crashes, unwanted interactions with other systems, incorrect computations, and data corruption.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303505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3016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705352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058947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76825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027171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30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886953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31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96067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Developers and in-house teams might have a psychological bias toward the software they have built, potentially overlooking issues or downplaying certain defects.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72639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68352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445312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often fails at its boundaries. (That is, errors often occur when the nth element of an n-dimensional array is processed, when the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ith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repetition of a loop with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passes is invoked, when the maximum or minimum allowable value is encountered.)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783733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144452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142870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85714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4.png"/><Relationship Id="rId4" Type="http://schemas.openxmlformats.org/officeDocument/2006/relationships/image" Target="../media/image4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6FD49-C258-4333-9422-358C976A34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43650" y="1284500"/>
            <a:ext cx="5143500" cy="2090808"/>
          </a:xfrm>
        </p:spPr>
        <p:txBody>
          <a:bodyPr anchor="b">
            <a:noAutofit/>
          </a:bodyPr>
          <a:lstStyle>
            <a:lvl1pPr algn="l">
              <a:defRPr sz="5400" b="1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noProof="0" dirty="0"/>
              <a:t>Title comes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3650" y="4279971"/>
            <a:ext cx="5143500" cy="503167"/>
          </a:xfrm>
        </p:spPr>
        <p:txBody>
          <a:bodyPr>
            <a:no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2">
              <a:alpha val="91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4656588" y="3781708"/>
            <a:ext cx="2532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8496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002130" y="4484691"/>
            <a:ext cx="4540440" cy="503167"/>
          </a:xfrm>
        </p:spPr>
        <p:txBody>
          <a:bodyPr>
            <a:no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email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2">
              <a:alpha val="91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4FE28ACC-E44C-4381-B768-0310810E7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2999" y="1844881"/>
            <a:ext cx="1745251" cy="67336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E0FBE0E-A6B0-483E-93DD-5C20DA069DB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02320" y="5012635"/>
            <a:ext cx="4533900" cy="50323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600" b="0" cap="all" baseline="0" dirty="0" smtClean="0"/>
            </a:lvl1pPr>
          </a:lstStyle>
          <a:p>
            <a:pPr marL="228600" lvl="0" indent="-228600"/>
            <a:r>
              <a:rPr lang="en-US" noProof="0" dirty="0"/>
              <a:t>Website </a:t>
            </a:r>
            <a:r>
              <a:rPr lang="en-US" noProof="0" dirty="0" err="1"/>
              <a:t>url</a:t>
            </a:r>
            <a:r>
              <a:rPr lang="en-US" noProof="0" dirty="0"/>
              <a:t> here</a:t>
            </a:r>
          </a:p>
        </p:txBody>
      </p:sp>
      <p:pic>
        <p:nvPicPr>
          <p:cNvPr id="17" name="Graphic 16" descr="Envelope">
            <a:extLst>
              <a:ext uri="{FF2B5EF4-FFF2-40B4-BE49-F238E27FC236}">
                <a16:creationId xmlns:a16="http://schemas.microsoft.com/office/drawing/2014/main" id="{E5B30B87-6C2E-48F1-9026-E4F6BEA1CF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41475" y="4452337"/>
            <a:ext cx="387795" cy="387795"/>
          </a:xfrm>
          <a:prstGeom prst="rect">
            <a:avLst/>
          </a:prstGeom>
        </p:spPr>
      </p:pic>
      <p:pic>
        <p:nvPicPr>
          <p:cNvPr id="18" name="Graphic 17" descr="Network">
            <a:extLst>
              <a:ext uri="{FF2B5EF4-FFF2-40B4-BE49-F238E27FC236}">
                <a16:creationId xmlns:a16="http://schemas.microsoft.com/office/drawing/2014/main" id="{2DA3CFE0-4ED8-4345-A158-94E70F463E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22084" y="4925640"/>
            <a:ext cx="426575" cy="4265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E9908F-CF81-43F9-880A-401D0C0F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9778" y="3429000"/>
            <a:ext cx="5011410" cy="651448"/>
          </a:xfrm>
          <a:noFill/>
        </p:spPr>
        <p:txBody>
          <a:bodyPr wrap="square" rtlCol="0">
            <a:noAutofit/>
          </a:bodyPr>
          <a:lstStyle>
            <a:lvl1pPr>
              <a:defRPr lang="en-US" sz="6000" b="1" cap="all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/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3713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299464-ED20-4919-8B3A-2CFAE8DA234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1">
              <a:alpha val="16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7C312F4-62C2-4903-8C4B-423A8717E481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ubtitle 2">
            <a:extLst>
              <a:ext uri="{FF2B5EF4-FFF2-40B4-BE49-F238E27FC236}">
                <a16:creationId xmlns:a16="http://schemas.microsoft.com/office/drawing/2014/main" id="{ADF17BC1-06CE-42EA-A970-31A7ED871AA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002130" y="4484691"/>
            <a:ext cx="4540440" cy="503167"/>
          </a:xfrm>
        </p:spPr>
        <p:txBody>
          <a:bodyPr>
            <a:noAutofit/>
          </a:bodyPr>
          <a:lstStyle>
            <a:lvl1pPr marL="0" indent="0" algn="l"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email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7035F1B3-4E91-44FF-B4E7-E5D87C7A034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02320" y="5012635"/>
            <a:ext cx="4533900" cy="50323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600" b="0" cap="all" baseline="0" dirty="0" smtClean="0">
                <a:solidFill>
                  <a:schemeClr val="bg1"/>
                </a:solidFill>
              </a:defRPr>
            </a:lvl1pPr>
          </a:lstStyle>
          <a:p>
            <a:pPr marL="228600" lvl="0" indent="-228600"/>
            <a:r>
              <a:rPr lang="en-US" noProof="0" dirty="0"/>
              <a:t>Website </a:t>
            </a:r>
            <a:r>
              <a:rPr lang="en-US" noProof="0" dirty="0" err="1"/>
              <a:t>url</a:t>
            </a:r>
            <a:r>
              <a:rPr lang="en-US" noProof="0" dirty="0"/>
              <a:t> here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525B5135-F466-4A63-A42C-3BB2BAA7D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9778" y="2590086"/>
            <a:ext cx="5011410" cy="921807"/>
          </a:xfrm>
          <a:noFill/>
        </p:spPr>
        <p:txBody>
          <a:bodyPr wrap="square" rtlCol="0">
            <a:noAutofit/>
          </a:bodyPr>
          <a:lstStyle>
            <a:lvl1pPr>
              <a:defRPr lang="en-US" sz="6000" b="1" cap="all" baseline="0" dirty="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 marL="0" lvl="0"/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1010702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7333">
          <p15:clr>
            <a:srgbClr val="FBAE40"/>
          </p15:clr>
        </p15:guide>
        <p15:guide id="4" pos="36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299464-ED20-4919-8B3A-2CFAE8DA234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F54E98B-AC75-484D-9121-68498EB888AA}"/>
              </a:ext>
            </a:extLst>
          </p:cNvPr>
          <p:cNvSpPr/>
          <p:nvPr userDrawn="1"/>
        </p:nvSpPr>
        <p:spPr>
          <a:xfrm>
            <a:off x="754010" y="708293"/>
            <a:ext cx="5334029" cy="5334029"/>
          </a:xfrm>
          <a:prstGeom prst="ellipse">
            <a:avLst/>
          </a:prstGeom>
          <a:solidFill>
            <a:schemeClr val="bg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56FD49-C258-4333-9422-358C976A34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43650" y="2173288"/>
            <a:ext cx="5143500" cy="2090808"/>
          </a:xfrm>
        </p:spPr>
        <p:txBody>
          <a:bodyPr anchor="b">
            <a:noAutofit/>
          </a:bodyPr>
          <a:lstStyle>
            <a:lvl1pPr algn="l">
              <a:defRPr sz="54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noProof="0" dirty="0"/>
              <a:t>Title comes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3650" y="4279971"/>
            <a:ext cx="5143500" cy="503167"/>
          </a:xfrm>
        </p:spPr>
        <p:txBody>
          <a:bodyPr>
            <a:noAutofit/>
          </a:bodyPr>
          <a:lstStyle>
            <a:lvl1pPr marL="0" indent="0" algn="l">
              <a:buNone/>
              <a:defRPr sz="18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1">
              <a:alpha val="16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4FE28ACC-E44C-4381-B768-0310810E7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15850" y="391862"/>
            <a:ext cx="1745251" cy="67336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05788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7333">
          <p15:clr>
            <a:srgbClr val="FBAE40"/>
          </p15:clr>
        </p15:guide>
        <p15:guide id="4" pos="36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087E09-D75F-4E26-B01E-A1A09BA2EA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7A70B7-7ADE-4E0B-B956-363B0B1AA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2563"/>
            <a:ext cx="10515600" cy="940181"/>
          </a:xfrm>
        </p:spPr>
        <p:txBody>
          <a:bodyPr anchor="b">
            <a:noAutofit/>
          </a:bodyPr>
          <a:lstStyle>
            <a:lvl1pPr algn="ctr">
              <a:defRPr sz="40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31D2A9-0B92-4197-8802-80424C14EA7E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B74B0-30B9-45C2-9AE6-45D1978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rgbClr val="2C567A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D5251EA-F450-4DD1-995B-DC89513424C8}"/>
              </a:ext>
            </a:extLst>
          </p:cNvPr>
          <p:cNvGrpSpPr/>
          <p:nvPr userDrawn="1"/>
        </p:nvGrpSpPr>
        <p:grpSpPr>
          <a:xfrm rot="16200000">
            <a:off x="1637386" y="1473117"/>
            <a:ext cx="8917229" cy="10769768"/>
            <a:chOff x="-1728305" y="-2049517"/>
            <a:chExt cx="8917229" cy="10769768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4882F4E-E8C8-46FE-A9C8-7B79782767F6}"/>
                </a:ext>
              </a:extLst>
            </p:cNvPr>
            <p:cNvSpPr/>
            <p:nvPr userDrawn="1"/>
          </p:nvSpPr>
          <p:spPr>
            <a:xfrm>
              <a:off x="754010" y="708293"/>
              <a:ext cx="5334029" cy="5334029"/>
            </a:xfrm>
            <a:prstGeom prst="ellipse">
              <a:avLst/>
            </a:prstGeom>
            <a:solidFill>
              <a:schemeClr val="bg1">
                <a:alpha val="1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65CD13B-04FB-40D5-AF62-2F43CF49BA9B}"/>
                </a:ext>
              </a:extLst>
            </p:cNvPr>
            <p:cNvGrpSpPr/>
            <p:nvPr userDrawn="1"/>
          </p:nvGrpSpPr>
          <p:grpSpPr>
            <a:xfrm>
              <a:off x="-1728305" y="-2049517"/>
              <a:ext cx="8917229" cy="10769768"/>
              <a:chOff x="11114088" y="2241550"/>
              <a:chExt cx="1905000" cy="2354263"/>
            </a:xfrm>
            <a:solidFill>
              <a:schemeClr val="bg1">
                <a:alpha val="16000"/>
              </a:schemeClr>
            </a:solidFill>
          </p:grpSpPr>
          <p:sp>
            <p:nvSpPr>
              <p:cNvPr id="19" name="Freeform 5">
                <a:extLst>
                  <a:ext uri="{FF2B5EF4-FFF2-40B4-BE49-F238E27FC236}">
                    <a16:creationId xmlns:a16="http://schemas.microsoft.com/office/drawing/2014/main" id="{01876F8F-C11E-4FB2-8150-1F0602752F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4088" y="2241550"/>
                <a:ext cx="1905000" cy="2354263"/>
              </a:xfrm>
              <a:custGeom>
                <a:avLst/>
                <a:gdLst>
                  <a:gd name="T0" fmla="*/ 0 w 447"/>
                  <a:gd name="T1" fmla="*/ 264 h 553"/>
                  <a:gd name="T2" fmla="*/ 141 w 447"/>
                  <a:gd name="T3" fmla="*/ 48 h 553"/>
                  <a:gd name="T4" fmla="*/ 414 w 447"/>
                  <a:gd name="T5" fmla="*/ 67 h 553"/>
                  <a:gd name="T6" fmla="*/ 438 w 447"/>
                  <a:gd name="T7" fmla="*/ 98 h 553"/>
                  <a:gd name="T8" fmla="*/ 391 w 447"/>
                  <a:gd name="T9" fmla="*/ 111 h 553"/>
                  <a:gd name="T10" fmla="*/ 94 w 447"/>
                  <a:gd name="T11" fmla="*/ 149 h 553"/>
                  <a:gd name="T12" fmla="*/ 107 w 447"/>
                  <a:gd name="T13" fmla="*/ 424 h 553"/>
                  <a:gd name="T14" fmla="*/ 383 w 447"/>
                  <a:gd name="T15" fmla="*/ 453 h 553"/>
                  <a:gd name="T16" fmla="*/ 393 w 447"/>
                  <a:gd name="T17" fmla="*/ 446 h 553"/>
                  <a:gd name="T18" fmla="*/ 433 w 447"/>
                  <a:gd name="T19" fmla="*/ 449 h 553"/>
                  <a:gd name="T20" fmla="*/ 421 w 447"/>
                  <a:gd name="T21" fmla="*/ 485 h 553"/>
                  <a:gd name="T22" fmla="*/ 194 w 447"/>
                  <a:gd name="T23" fmla="*/ 531 h 553"/>
                  <a:gd name="T24" fmla="*/ 0 w 447"/>
                  <a:gd name="T25" fmla="*/ 264 h 5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47" h="553">
                    <a:moveTo>
                      <a:pt x="0" y="264"/>
                    </a:moveTo>
                    <a:cubicBezTo>
                      <a:pt x="5" y="176"/>
                      <a:pt x="49" y="96"/>
                      <a:pt x="141" y="48"/>
                    </a:cubicBezTo>
                    <a:cubicBezTo>
                      <a:pt x="235" y="0"/>
                      <a:pt x="327" y="9"/>
                      <a:pt x="414" y="67"/>
                    </a:cubicBezTo>
                    <a:cubicBezTo>
                      <a:pt x="425" y="75"/>
                      <a:pt x="439" y="82"/>
                      <a:pt x="438" y="98"/>
                    </a:cubicBezTo>
                    <a:cubicBezTo>
                      <a:pt x="437" y="120"/>
                      <a:pt x="413" y="127"/>
                      <a:pt x="391" y="111"/>
                    </a:cubicBezTo>
                    <a:cubicBezTo>
                      <a:pt x="294" y="40"/>
                      <a:pt x="166" y="56"/>
                      <a:pt x="94" y="149"/>
                    </a:cubicBezTo>
                    <a:cubicBezTo>
                      <a:pt x="30" y="231"/>
                      <a:pt x="36" y="349"/>
                      <a:pt x="107" y="424"/>
                    </a:cubicBezTo>
                    <a:cubicBezTo>
                      <a:pt x="180" y="502"/>
                      <a:pt x="296" y="514"/>
                      <a:pt x="383" y="453"/>
                    </a:cubicBezTo>
                    <a:cubicBezTo>
                      <a:pt x="386" y="451"/>
                      <a:pt x="390" y="449"/>
                      <a:pt x="393" y="446"/>
                    </a:cubicBezTo>
                    <a:cubicBezTo>
                      <a:pt x="407" y="433"/>
                      <a:pt x="420" y="433"/>
                      <a:pt x="433" y="449"/>
                    </a:cubicBezTo>
                    <a:cubicBezTo>
                      <a:pt x="447" y="467"/>
                      <a:pt x="433" y="477"/>
                      <a:pt x="421" y="485"/>
                    </a:cubicBezTo>
                    <a:cubicBezTo>
                      <a:pt x="353" y="537"/>
                      <a:pt x="277" y="553"/>
                      <a:pt x="194" y="531"/>
                    </a:cubicBezTo>
                    <a:cubicBezTo>
                      <a:pt x="79" y="501"/>
                      <a:pt x="1" y="397"/>
                      <a:pt x="0" y="2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20" name="Freeform 6">
                <a:extLst>
                  <a:ext uri="{FF2B5EF4-FFF2-40B4-BE49-F238E27FC236}">
                    <a16:creationId xmlns:a16="http://schemas.microsoft.com/office/drawing/2014/main" id="{08A1D05F-5F61-4156-8C83-1A002AA1E8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12538" y="2590800"/>
                <a:ext cx="835025" cy="1673225"/>
              </a:xfrm>
              <a:custGeom>
                <a:avLst/>
                <a:gdLst>
                  <a:gd name="T0" fmla="*/ 0 w 196"/>
                  <a:gd name="T1" fmla="*/ 198 h 393"/>
                  <a:gd name="T2" fmla="*/ 157 w 196"/>
                  <a:gd name="T3" fmla="*/ 8 h 393"/>
                  <a:gd name="T4" fmla="*/ 192 w 196"/>
                  <a:gd name="T5" fmla="*/ 22 h 393"/>
                  <a:gd name="T6" fmla="*/ 167 w 196"/>
                  <a:gd name="T7" fmla="*/ 56 h 393"/>
                  <a:gd name="T8" fmla="*/ 48 w 196"/>
                  <a:gd name="T9" fmla="*/ 198 h 393"/>
                  <a:gd name="T10" fmla="*/ 170 w 196"/>
                  <a:gd name="T11" fmla="*/ 339 h 393"/>
                  <a:gd name="T12" fmla="*/ 193 w 196"/>
                  <a:gd name="T13" fmla="*/ 372 h 393"/>
                  <a:gd name="T14" fmla="*/ 160 w 196"/>
                  <a:gd name="T15" fmla="*/ 387 h 393"/>
                  <a:gd name="T16" fmla="*/ 0 w 196"/>
                  <a:gd name="T17" fmla="*/ 198 h 3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6" h="393">
                    <a:moveTo>
                      <a:pt x="0" y="198"/>
                    </a:moveTo>
                    <a:cubicBezTo>
                      <a:pt x="0" y="103"/>
                      <a:pt x="64" y="26"/>
                      <a:pt x="157" y="8"/>
                    </a:cubicBezTo>
                    <a:cubicBezTo>
                      <a:pt x="171" y="6"/>
                      <a:pt x="188" y="0"/>
                      <a:pt x="192" y="22"/>
                    </a:cubicBezTo>
                    <a:cubicBezTo>
                      <a:pt x="196" y="41"/>
                      <a:pt x="190" y="52"/>
                      <a:pt x="167" y="56"/>
                    </a:cubicBezTo>
                    <a:cubicBezTo>
                      <a:pt x="95" y="70"/>
                      <a:pt x="47" y="129"/>
                      <a:pt x="48" y="198"/>
                    </a:cubicBezTo>
                    <a:cubicBezTo>
                      <a:pt x="48" y="267"/>
                      <a:pt x="97" y="325"/>
                      <a:pt x="170" y="339"/>
                    </a:cubicBezTo>
                    <a:cubicBezTo>
                      <a:pt x="191" y="343"/>
                      <a:pt x="195" y="354"/>
                      <a:pt x="193" y="372"/>
                    </a:cubicBezTo>
                    <a:cubicBezTo>
                      <a:pt x="190" y="393"/>
                      <a:pt x="174" y="389"/>
                      <a:pt x="160" y="387"/>
                    </a:cubicBezTo>
                    <a:cubicBezTo>
                      <a:pt x="70" y="375"/>
                      <a:pt x="0" y="293"/>
                      <a:pt x="0" y="19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</p:grpSp>
      </p:grp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4D77C47B-CC1E-41DA-9146-5DFD63065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153348"/>
            <a:ext cx="10515600" cy="648543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654412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60E0B501-22AA-4685-BE9B-A267F6F675A7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5D0E179E-CA3D-4874-9ACD-F8990F48F4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A9C53936-B93A-4CF6-8766-2FA93ACFEB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5776DEA2-5422-4F51-B359-652B71274D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A1F33A2-66F7-4D85-99DD-7B00F265A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8" y="1825625"/>
            <a:ext cx="10837862" cy="435133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F788279-D710-447A-9E71-4D1344575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89758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C2A6B906-ACDA-40FD-8AC8-0B693AB12796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717F7366-5A99-4065-90C2-AE7DF5DD0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90A089CA-63B9-4456-B0B1-17C75EBFB9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8D36B2D1-BCFE-43FC-8743-7B7A30E1A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79DA8F4-EDD3-4D62-A90B-8C3C1AFB00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5938" y="1825625"/>
            <a:ext cx="5503862" cy="435133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A0DA994-B4A9-447A-BEBF-3EA31D375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32150F9-14BF-4DCB-884D-49596914C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19DEF115-82C2-4E9D-A22C-8DA561FB3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92934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616F52B4-215E-4237-893C-E22B23804744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B7C40C77-B795-4B07-B92D-2E8A566357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6E703A1E-5F10-4BB5-9D52-77CB6F5994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22CEE04C-09CE-41CF-937D-EC2D3C23EC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74CF4BA-8DCB-42CF-A2C4-D6AF95EE3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67BA8B6E-A28D-4658-8C91-6CA7BD539B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5938" y="2505075"/>
            <a:ext cx="5157787" cy="368458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F73B3215-82DB-4DBF-9E77-3AE2308C69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19" name="Content Placeholder 5">
            <a:extLst>
              <a:ext uri="{FF2B5EF4-FFF2-40B4-BE49-F238E27FC236}">
                <a16:creationId xmlns:a16="http://schemas.microsoft.com/office/drawing/2014/main" id="{8DFD34E8-36CC-4FFE-926B-C170208FED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3383C6B-3BE4-4380-AF26-1C21492FCE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25" name="Title 1">
            <a:extLst>
              <a:ext uri="{FF2B5EF4-FFF2-40B4-BE49-F238E27FC236}">
                <a16:creationId xmlns:a16="http://schemas.microsoft.com/office/drawing/2014/main" id="{AE3770E9-CB74-47B0-8229-91F6F7560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61794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C57825D7-DD33-4B70-BBBE-D46E7A5352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768485"/>
            <a:ext cx="5305662" cy="5305662"/>
          </a:xfrm>
          <a:custGeom>
            <a:avLst/>
            <a:gdLst>
              <a:gd name="connsiteX0" fmla="*/ 2652831 w 5305662"/>
              <a:gd name="connsiteY0" fmla="*/ 0 h 5305662"/>
              <a:gd name="connsiteX1" fmla="*/ 5305662 w 5305662"/>
              <a:gd name="connsiteY1" fmla="*/ 2652831 h 5305662"/>
              <a:gd name="connsiteX2" fmla="*/ 2652831 w 5305662"/>
              <a:gd name="connsiteY2" fmla="*/ 5305662 h 5305662"/>
              <a:gd name="connsiteX3" fmla="*/ 0 w 5305662"/>
              <a:gd name="connsiteY3" fmla="*/ 2652831 h 5305662"/>
              <a:gd name="connsiteX4" fmla="*/ 2652831 w 5305662"/>
              <a:gd name="connsiteY4" fmla="*/ 0 h 530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5662" h="5305662">
                <a:moveTo>
                  <a:pt x="2652831" y="0"/>
                </a:moveTo>
                <a:cubicBezTo>
                  <a:pt x="4117949" y="0"/>
                  <a:pt x="5305662" y="1187713"/>
                  <a:pt x="5305662" y="2652831"/>
                </a:cubicBezTo>
                <a:cubicBezTo>
                  <a:pt x="5305662" y="4117949"/>
                  <a:pt x="4117949" y="5305662"/>
                  <a:pt x="2652831" y="5305662"/>
                </a:cubicBezTo>
                <a:cubicBezTo>
                  <a:pt x="1187713" y="5305662"/>
                  <a:pt x="0" y="4117949"/>
                  <a:pt x="0" y="2652831"/>
                </a:cubicBezTo>
                <a:cubicBezTo>
                  <a:pt x="0" y="1187713"/>
                  <a:pt x="1187713" y="0"/>
                  <a:pt x="265283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 flipH="1">
            <a:off x="5400786" y="-2003509"/>
            <a:ext cx="8917229" cy="10769768"/>
            <a:chOff x="11114088" y="2241550"/>
            <a:chExt cx="1905000" cy="2354263"/>
          </a:xfrm>
          <a:solidFill>
            <a:schemeClr val="bg2">
              <a:alpha val="91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19" name="Title 1">
            <a:extLst>
              <a:ext uri="{FF2B5EF4-FFF2-40B4-BE49-F238E27FC236}">
                <a16:creationId xmlns:a16="http://schemas.microsoft.com/office/drawing/2014/main" id="{19A1397F-1946-4CBE-9EC5-159C3CBC7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C535F2AB-153E-44A9-97BE-00553BEC1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6298D65-1027-4897-A948-DCEEF8FC3D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185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9F866E5C-B8AA-4805-B232-831BA01AAF16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F98614F0-2DA3-4F29-8CB3-D61424AC85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66D52F08-13EC-4AB4-BB79-89A5395A03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2544236D-8C3A-41EF-9A68-C84A8A7D0F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009D5C6-6206-4291-8037-67DC025F0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BEB643FD-AA85-4A43-8EBD-AFD10DD98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9001F313-F798-43BE-AFF0-A68C84C36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1881DEA-0ECB-4310-ADF5-4337ACB433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31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299464-ED20-4919-8B3A-2CFAE8DA234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56FD49-C258-4333-9422-358C976A34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43650" y="2173288"/>
            <a:ext cx="5143500" cy="2090808"/>
          </a:xfrm>
        </p:spPr>
        <p:txBody>
          <a:bodyPr anchor="b">
            <a:noAutofit/>
          </a:bodyPr>
          <a:lstStyle>
            <a:lvl1pPr algn="l">
              <a:defRPr sz="54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noProof="0" dirty="0"/>
              <a:t>Title comes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3650" y="4279971"/>
            <a:ext cx="5143500" cy="503167"/>
          </a:xfrm>
        </p:spPr>
        <p:txBody>
          <a:bodyPr>
            <a:noAutofit/>
          </a:bodyPr>
          <a:lstStyle>
            <a:lvl1pPr marL="0" indent="0" algn="l">
              <a:buNone/>
              <a:defRPr sz="18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1">
              <a:alpha val="16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4FE28ACC-E44C-4381-B768-0310810E7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15850" y="391862"/>
            <a:ext cx="1745251" cy="67336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14083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333" userDrawn="1">
          <p15:clr>
            <a:srgbClr val="FBAE40"/>
          </p15:clr>
        </p15:guide>
        <p15:guide id="4" pos="36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087E09-D75F-4E26-B01E-A1A09BA2EA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7A70B7-7ADE-4E0B-B956-363B0B1AA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2563"/>
            <a:ext cx="10515600" cy="940181"/>
          </a:xfrm>
        </p:spPr>
        <p:txBody>
          <a:bodyPr anchor="b">
            <a:noAutofit/>
          </a:bodyPr>
          <a:lstStyle>
            <a:lvl1pPr algn="ctr">
              <a:defRPr sz="40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B5603-8A62-4D45-B6EF-0D7E2D5FC4F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139388" y="1154832"/>
            <a:ext cx="7900525" cy="764460"/>
          </a:xfrm>
        </p:spPr>
        <p:txBody>
          <a:bodyPr>
            <a:noAutofit/>
          </a:bodyPr>
          <a:lstStyle>
            <a:lvl1pPr marL="0" indent="0" algn="ctr">
              <a:buNone/>
              <a:defRPr sz="18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Dummy Text Comes Here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5FC40B0-ED27-47E5-A3C2-32A8418567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638" y="6260507"/>
            <a:ext cx="1075427" cy="414929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8931D2A9-0B92-4197-8802-80424C14EA7E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B74B0-30B9-45C2-9AE6-45D1978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rgbClr val="2C567A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5A30B6B-EEDB-4142-8138-D50F5A307D7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93041" y="2270376"/>
            <a:ext cx="6206400" cy="4587625"/>
          </a:xfrm>
          <a:custGeom>
            <a:avLst/>
            <a:gdLst>
              <a:gd name="connsiteX0" fmla="*/ 3103200 w 6206400"/>
              <a:gd name="connsiteY0" fmla="*/ 0 h 4587625"/>
              <a:gd name="connsiteX1" fmla="*/ 6206400 w 6206400"/>
              <a:gd name="connsiteY1" fmla="*/ 3103200 h 4587625"/>
              <a:gd name="connsiteX2" fmla="*/ 5831861 w 6206400"/>
              <a:gd name="connsiteY2" fmla="*/ 4582370 h 4587625"/>
              <a:gd name="connsiteX3" fmla="*/ 5828668 w 6206400"/>
              <a:gd name="connsiteY3" fmla="*/ 4587625 h 4587625"/>
              <a:gd name="connsiteX4" fmla="*/ 377733 w 6206400"/>
              <a:gd name="connsiteY4" fmla="*/ 4587625 h 4587625"/>
              <a:gd name="connsiteX5" fmla="*/ 374540 w 6206400"/>
              <a:gd name="connsiteY5" fmla="*/ 4582370 h 4587625"/>
              <a:gd name="connsiteX6" fmla="*/ 0 w 6206400"/>
              <a:gd name="connsiteY6" fmla="*/ 3103200 h 4587625"/>
              <a:gd name="connsiteX7" fmla="*/ 3103200 w 6206400"/>
              <a:gd name="connsiteY7" fmla="*/ 0 h 4587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06400" h="4587625">
                <a:moveTo>
                  <a:pt x="3103200" y="0"/>
                </a:moveTo>
                <a:cubicBezTo>
                  <a:pt x="4817050" y="0"/>
                  <a:pt x="6206400" y="1389350"/>
                  <a:pt x="6206400" y="3103200"/>
                </a:cubicBezTo>
                <a:cubicBezTo>
                  <a:pt x="6206400" y="3638778"/>
                  <a:pt x="6070721" y="4142667"/>
                  <a:pt x="5831861" y="4582370"/>
                </a:cubicBezTo>
                <a:lnTo>
                  <a:pt x="5828668" y="4587625"/>
                </a:lnTo>
                <a:lnTo>
                  <a:pt x="377733" y="4587625"/>
                </a:lnTo>
                <a:lnTo>
                  <a:pt x="374540" y="4582370"/>
                </a:lnTo>
                <a:cubicBezTo>
                  <a:pt x="135679" y="4142667"/>
                  <a:pt x="0" y="3638778"/>
                  <a:pt x="0" y="3103200"/>
                </a:cubicBezTo>
                <a:cubicBezTo>
                  <a:pt x="0" y="1389350"/>
                  <a:pt x="1389350" y="0"/>
                  <a:pt x="310320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5049557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960" y="1825625"/>
            <a:ext cx="4914189" cy="4351338"/>
          </a:xfrm>
        </p:spPr>
        <p:txBody>
          <a:bodyPr lIns="0" tIns="0" rIns="0" bIns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2E17FB3-B5C4-4B3A-A57B-C6493A9D0C66}"/>
              </a:ext>
            </a:extLst>
          </p:cNvPr>
          <p:cNvGrpSpPr/>
          <p:nvPr userDrawn="1"/>
        </p:nvGrpSpPr>
        <p:grpSpPr>
          <a:xfrm rot="8650774">
            <a:off x="5037655" y="4336093"/>
            <a:ext cx="1905000" cy="2354263"/>
            <a:chOff x="11114088" y="2241550"/>
            <a:chExt cx="1905000" cy="2354263"/>
          </a:xfrm>
          <a:solidFill>
            <a:schemeClr val="bg2"/>
          </a:solidFill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DCA6C454-F761-4265-BB5E-DFD947CC3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6B853B2F-9E1C-4AC4-9344-8610498D5B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B7FCC84B-2235-4948-8277-8363DFC691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26619E66-5354-4D60-8529-27917AC037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84648" y="0"/>
            <a:ext cx="6307353" cy="5780372"/>
          </a:xfrm>
          <a:custGeom>
            <a:avLst/>
            <a:gdLst>
              <a:gd name="connsiteX0" fmla="*/ 760444 w 6307353"/>
              <a:gd name="connsiteY0" fmla="*/ 0 h 5780372"/>
              <a:gd name="connsiteX1" fmla="*/ 6307353 w 6307353"/>
              <a:gd name="connsiteY1" fmla="*/ 0 h 5780372"/>
              <a:gd name="connsiteX2" fmla="*/ 6307353 w 6307353"/>
              <a:gd name="connsiteY2" fmla="*/ 4515612 h 5780372"/>
              <a:gd name="connsiteX3" fmla="*/ 6110746 w 6307353"/>
              <a:gd name="connsiteY3" fmla="*/ 4731934 h 5780372"/>
              <a:gd name="connsiteX4" fmla="*/ 3579592 w 6307353"/>
              <a:gd name="connsiteY4" fmla="*/ 5780372 h 5780372"/>
              <a:gd name="connsiteX5" fmla="*/ 0 w 6307353"/>
              <a:gd name="connsiteY5" fmla="*/ 2200780 h 5780372"/>
              <a:gd name="connsiteX6" fmla="*/ 611338 w 6307353"/>
              <a:gd name="connsiteY6" fmla="*/ 199396 h 578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07353" h="5780372">
                <a:moveTo>
                  <a:pt x="760444" y="0"/>
                </a:moveTo>
                <a:lnTo>
                  <a:pt x="6307353" y="0"/>
                </a:lnTo>
                <a:lnTo>
                  <a:pt x="6307353" y="4515612"/>
                </a:lnTo>
                <a:lnTo>
                  <a:pt x="6110746" y="4731934"/>
                </a:lnTo>
                <a:cubicBezTo>
                  <a:pt x="5462967" y="5379713"/>
                  <a:pt x="4568069" y="5780372"/>
                  <a:pt x="3579592" y="5780372"/>
                </a:cubicBezTo>
                <a:cubicBezTo>
                  <a:pt x="1602638" y="5780372"/>
                  <a:pt x="0" y="4177734"/>
                  <a:pt x="0" y="2200780"/>
                </a:cubicBezTo>
                <a:cubicBezTo>
                  <a:pt x="0" y="1459422"/>
                  <a:pt x="225371" y="770703"/>
                  <a:pt x="611338" y="199396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E646B4F-6CCB-724C-9D5E-6D5770023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99595"/>
            <a:ext cx="4937211" cy="1325563"/>
          </a:xfrm>
        </p:spPr>
        <p:txBody>
          <a:bodyPr lIns="0" tIns="0" rIns="0" bIns="0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96208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70CD0-696D-4313-96BA-4AA72C813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99595"/>
            <a:ext cx="4937211" cy="1325563"/>
          </a:xfrm>
        </p:spPr>
        <p:txBody>
          <a:bodyPr lIns="0" tIns="0" rIns="0" bIns="0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8960" y="1825625"/>
            <a:ext cx="4914189" cy="4351338"/>
          </a:xfrm>
        </p:spPr>
        <p:txBody>
          <a:bodyPr lIns="0" tIns="0" rIns="0" bIns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76C557E-B5A7-4416-BCC0-5743550BF1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415693-E2CB-4DB4-B07C-2F96B0CAB302}"/>
              </a:ext>
            </a:extLst>
          </p:cNvPr>
          <p:cNvSpPr/>
          <p:nvPr userDrawn="1"/>
        </p:nvSpPr>
        <p:spPr>
          <a:xfrm>
            <a:off x="7854462" y="988536"/>
            <a:ext cx="4329129" cy="488092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C1BF67-E354-4E04-8F94-BABF2B7D1AFB}"/>
              </a:ext>
            </a:extLst>
          </p:cNvPr>
          <p:cNvSpPr/>
          <p:nvPr userDrawn="1"/>
        </p:nvSpPr>
        <p:spPr>
          <a:xfrm>
            <a:off x="5107816" y="633613"/>
            <a:ext cx="5571908" cy="5571906"/>
          </a:xfrm>
          <a:prstGeom prst="ellipse">
            <a:avLst/>
          </a:prstGeom>
          <a:solidFill>
            <a:schemeClr val="bg2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FF6AC390-6F85-4B64-AE7A-E8E0D8FC89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55212" y="988536"/>
            <a:ext cx="4884848" cy="4884848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6998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70CD0-696D-4313-96BA-4AA72C813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1577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66926" y="3201745"/>
            <a:ext cx="3445566" cy="2504663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  <a:noFill/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9EC71654-96A5-4280-94F3-931C61A9F9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666926" y="2706357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800" b="1" cap="all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515938" y="1166957"/>
            <a:ext cx="11150600" cy="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03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1241787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970CD0-696D-4313-96BA-4AA72C813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-20079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2114217" y="1357628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1197330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2023623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114217" y="2228364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1979166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2802004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2114217" y="3006745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2757547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3583808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2114217" y="3788549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3539351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4368127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2114217" y="4509368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4323670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5154771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2114217" y="5270612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5110314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5929749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32" hasCustomPrompt="1"/>
          </p:nvPr>
        </p:nvSpPr>
        <p:spPr>
          <a:xfrm>
            <a:off x="2114217" y="6134490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5910692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00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04B31150-A166-4DB3-A898-2154C9665891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1C1A95BC-42CA-4166-918D-DF4306881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4B4D5F91-2158-4A30-B83C-5CC9CC6E5D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C509E5D6-79CC-4E1D-AAF4-C6F28F3C17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B70E2287-0F7B-4DD3-A805-DB19BBF3C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CE74CE-BEFF-42B3-BF3E-C41B1B1F1EE4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760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431CD316-21C7-4FA9-A45A-374D6AE71ED5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E107D9FB-3967-4583-A9DA-6787AF7120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id="{138D5FEB-37FF-4F26-B625-CE2BE91FF2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38" name="Freeform 7">
              <a:extLst>
                <a:ext uri="{FF2B5EF4-FFF2-40B4-BE49-F238E27FC236}">
                  <a16:creationId xmlns:a16="http://schemas.microsoft.com/office/drawing/2014/main" id="{6C2B67E8-673C-422C-B021-296E2E2B9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23" name="Oval 22">
            <a:extLst>
              <a:ext uri="{FF2B5EF4-FFF2-40B4-BE49-F238E27FC236}">
                <a16:creationId xmlns:a16="http://schemas.microsoft.com/office/drawing/2014/main" id="{687010E4-ADF2-486D-8DF7-B0FF38C6DADF}"/>
              </a:ext>
            </a:extLst>
          </p:cNvPr>
          <p:cNvSpPr/>
          <p:nvPr userDrawn="1"/>
        </p:nvSpPr>
        <p:spPr>
          <a:xfrm>
            <a:off x="954140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159AA79-2237-4A27-BBC2-D44032158D19}"/>
              </a:ext>
            </a:extLst>
          </p:cNvPr>
          <p:cNvSpPr/>
          <p:nvPr userDrawn="1"/>
        </p:nvSpPr>
        <p:spPr>
          <a:xfrm>
            <a:off x="3807539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272B962-9566-42D2-B4C3-E7AA81884A83}"/>
              </a:ext>
            </a:extLst>
          </p:cNvPr>
          <p:cNvSpPr/>
          <p:nvPr userDrawn="1"/>
        </p:nvSpPr>
        <p:spPr>
          <a:xfrm>
            <a:off x="6646275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9733285-016C-4C38-816C-83D30C075C70}"/>
              </a:ext>
            </a:extLst>
          </p:cNvPr>
          <p:cNvSpPr/>
          <p:nvPr userDrawn="1"/>
        </p:nvSpPr>
        <p:spPr>
          <a:xfrm>
            <a:off x="9498658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F40DBA4-AB63-4B47-B37F-BCC3D59B5392}"/>
              </a:ext>
            </a:extLst>
          </p:cNvPr>
          <p:cNvSpPr/>
          <p:nvPr userDrawn="1"/>
        </p:nvSpPr>
        <p:spPr>
          <a:xfrm>
            <a:off x="4011967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3EF0AFB-D099-4FF1-8963-7DA87268867F}"/>
              </a:ext>
            </a:extLst>
          </p:cNvPr>
          <p:cNvSpPr/>
          <p:nvPr userDrawn="1"/>
        </p:nvSpPr>
        <p:spPr>
          <a:xfrm>
            <a:off x="6850703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872C96E-9AF3-4FA0-8180-C213C7F2209E}"/>
              </a:ext>
            </a:extLst>
          </p:cNvPr>
          <p:cNvSpPr/>
          <p:nvPr userDrawn="1"/>
        </p:nvSpPr>
        <p:spPr>
          <a:xfrm>
            <a:off x="9703086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A08BE29-CFA5-4E0D-9DBE-A430AE1B8072}"/>
              </a:ext>
            </a:extLst>
          </p:cNvPr>
          <p:cNvSpPr/>
          <p:nvPr userDrawn="1"/>
        </p:nvSpPr>
        <p:spPr>
          <a:xfrm>
            <a:off x="1158568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70E2287-0F7B-4DD3-A805-DB19BBF3C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CE74CE-BEFF-42B3-BF3E-C41B1B1F1EE4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0944B4-FE4A-459A-85B1-3476FE6C4C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1B26B4BC-3D52-4C1C-85FB-226F0B5201F1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EC6B25A-6AA2-46A7-84BE-5C907CA51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B995BE-66C2-4379-885F-4BE069DA39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03638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9B56B6C6-9F3C-4E80-BBAD-280E697B89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57037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54704160-1ED7-4B90-8963-0F887C73E94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95773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6610597-6A76-4A06-82A5-A8FFC5BAEA0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648156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FF56D2E5-86E4-473A-A62F-B7029E5B2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454" y="4052306"/>
            <a:ext cx="2588705" cy="1749005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93934E34-6CC7-492D-9515-EBEC72EFF4CB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524454" y="3539268"/>
            <a:ext cx="2588705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dirty="0"/>
              <a:t>Executive 01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4E27467-A1AA-4773-AAB5-A96267FBD712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377853" y="4052306"/>
            <a:ext cx="2588705" cy="1749005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6CABD5EB-4A8B-448B-8ED1-B8B420815B2D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377853" y="3539268"/>
            <a:ext cx="2588705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dirty="0"/>
              <a:t>Executive 01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0D86883C-E501-47FF-AE1A-E9CE8B71B42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216589" y="4052306"/>
            <a:ext cx="2588705" cy="1749005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3683A037-F698-4CC9-904D-F377D71F690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216589" y="3539268"/>
            <a:ext cx="2588705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dirty="0"/>
              <a:t>Executive 01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0A095594-2B82-44ED-8C9B-DA7C4D3D2872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9068972" y="4052306"/>
            <a:ext cx="2588705" cy="1749005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54CDD46A-22ED-48F5-9B5F-13B1B5C4B320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9068972" y="3539268"/>
            <a:ext cx="2588705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dirty="0"/>
              <a:t>Executive 01</a:t>
            </a:r>
          </a:p>
        </p:txBody>
      </p:sp>
    </p:spTree>
    <p:extLst>
      <p:ext uri="{BB962C8B-B14F-4D97-AF65-F5344CB8AC3E}">
        <p14:creationId xmlns:p14="http://schemas.microsoft.com/office/powerpoint/2010/main" val="3876503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C4D7FA-B85E-4477-8C62-94955B340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226BB-3E56-4E7F-8172-7EC03C9F0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D08EF-72FB-4F19-9916-65815A9CA9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5084D-BC85-4A55-BD80-93876AD101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DEF23-A140-4DD6-A0D0-A86BD4DF3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71654-96A5-4280-94F3-931C61A9F92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838200" y="6459865"/>
            <a:ext cx="78739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2024/2025</a:t>
            </a:r>
            <a:endParaRPr lang="en-US" sz="11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8975031" y="6459865"/>
            <a:ext cx="241284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Engineering – Fatma ElSayed</a:t>
            </a:r>
            <a:endParaRPr lang="en-US" sz="11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082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0" r:id="rId4"/>
    <p:sldLayoutId id="2147483661" r:id="rId5"/>
    <p:sldLayoutId id="2147483662" r:id="rId6"/>
    <p:sldLayoutId id="2147483663" r:id="rId7"/>
    <p:sldLayoutId id="2147483654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  <p:sldLayoutId id="2147483673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25" userDrawn="1">
          <p15:clr>
            <a:srgbClr val="F26B43"/>
          </p15:clr>
        </p15:guide>
        <p15:guide id="4" pos="73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microsoft.com/office/2007/relationships/hdphoto" Target="../media/hdphoto3.wdp"/><Relationship Id="rId5" Type="http://schemas.openxmlformats.org/officeDocument/2006/relationships/image" Target="../media/image6.png"/><Relationship Id="rId4" Type="http://schemas.microsoft.com/office/2007/relationships/hdphoto" Target="../media/hdphoto2.wdp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12" Type="http://schemas.microsoft.com/office/2007/relationships/hdphoto" Target="../media/hdphoto7.wdp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microsoft.com/office/2007/relationships/hdphoto" Target="../media/hdphoto5.wdp"/><Relationship Id="rId11" Type="http://schemas.openxmlformats.org/officeDocument/2006/relationships/image" Target="../media/image14.png"/><Relationship Id="rId5" Type="http://schemas.openxmlformats.org/officeDocument/2006/relationships/image" Target="../media/image10.png"/><Relationship Id="rId10" Type="http://schemas.microsoft.com/office/2007/relationships/hdphoto" Target="../media/hdphoto6.wdp"/><Relationship Id="rId4" Type="http://schemas.microsoft.com/office/2007/relationships/hdphoto" Target="../media/hdphoto4.wdp"/><Relationship Id="rId9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microsoft.com/office/2007/relationships/hdphoto" Target="../media/hdphoto9.wdp"/><Relationship Id="rId5" Type="http://schemas.openxmlformats.org/officeDocument/2006/relationships/image" Target="../media/image16.png"/><Relationship Id="rId4" Type="http://schemas.microsoft.com/office/2007/relationships/hdphoto" Target="../media/hdphoto8.wd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6" Type="http://schemas.microsoft.com/office/2007/relationships/hdphoto" Target="../media/hdphoto11.wdp"/><Relationship Id="rId5" Type="http://schemas.openxmlformats.org/officeDocument/2006/relationships/image" Target="../media/image18.png"/><Relationship Id="rId4" Type="http://schemas.microsoft.com/office/2007/relationships/hdphoto" Target="../media/hdphoto10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microsoft.com/office/2007/relationships/hdphoto" Target="../media/hdphoto12.wdp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6" Type="http://schemas.microsoft.com/office/2007/relationships/hdphoto" Target="../media/hdphoto14.wdp"/><Relationship Id="rId5" Type="http://schemas.openxmlformats.org/officeDocument/2006/relationships/image" Target="../media/image23.png"/><Relationship Id="rId4" Type="http://schemas.microsoft.com/office/2007/relationships/hdphoto" Target="../media/hdphoto13.wdp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7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microsoft.com/office/2007/relationships/hdphoto" Target="../media/hdphoto14.wdp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4" Type="http://schemas.microsoft.com/office/2007/relationships/hdphoto" Target="../media/hdphoto9.wdp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EF7BD-FE81-4B20-8DC5-0B3EB736F9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9096" y="1743078"/>
            <a:ext cx="7882004" cy="1893887"/>
          </a:xfrm>
        </p:spPr>
        <p:txBody>
          <a:bodyPr/>
          <a:lstStyle/>
          <a:p>
            <a:pPr algn="ctr">
              <a:spcAft>
                <a:spcPts val="1200"/>
              </a:spcAft>
            </a:pPr>
            <a:r>
              <a:rPr lang="en-US" sz="4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Engineering</a:t>
            </a:r>
            <a:endParaRPr lang="en-US" sz="3200" b="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8EF7BD-FE81-4B20-8DC5-0B3EB736F9F8}"/>
              </a:ext>
            </a:extLst>
          </p:cNvPr>
          <p:cNvSpPr txBox="1">
            <a:spLocks/>
          </p:cNvSpPr>
          <p:nvPr/>
        </p:nvSpPr>
        <p:spPr>
          <a:xfrm>
            <a:off x="2062096" y="4079889"/>
            <a:ext cx="7882004" cy="1625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1200"/>
              </a:spcAft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Fatma ElSayed</a:t>
            </a:r>
          </a:p>
          <a:p>
            <a:pPr algn="ctr">
              <a:spcAft>
                <a:spcPts val="1200"/>
              </a:spcAft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Ahmed Yousry </a:t>
            </a:r>
          </a:p>
          <a:p>
            <a:pPr algn="ctr">
              <a:spcBef>
                <a:spcPts val="1200"/>
              </a:spcBef>
            </a:pPr>
            <a:r>
              <a:rPr lang="en-US" sz="2800" b="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Science Department </a:t>
            </a:r>
          </a:p>
        </p:txBody>
      </p:sp>
    </p:spTree>
    <p:extLst>
      <p:ext uri="{BB962C8B-B14F-4D97-AF65-F5344CB8AC3E}">
        <p14:creationId xmlns:p14="http://schemas.microsoft.com/office/powerpoint/2010/main" val="373798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52466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Unit Testing Considerations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55474" y="1443336"/>
            <a:ext cx="10408222" cy="404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 program units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object classes are tested. Unit testing should focus on testing the functionality of objects or methods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module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interface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tested to ensure that information properly flows into and out of the program unit under test. Tests of data flow across a module interface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required before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any other test is initiated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7663" algn="just">
              <a:spcAft>
                <a:spcPts val="1200"/>
              </a:spcAft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Interface Testing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Involve:</a:t>
            </a:r>
          </a:p>
          <a:p>
            <a:pPr marL="973138" indent="-342900" algn="just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Validation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3138" indent="-342900" algn="just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Validation</a:t>
            </a:r>
          </a:p>
          <a:p>
            <a:pPr marL="973138" indent="-342900" algn="just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Error Handling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48919" y="3608806"/>
            <a:ext cx="5314777" cy="28469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2C567A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Ex: Suppose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you're testing a login module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Username and password.</a:t>
            </a:r>
          </a:p>
          <a:p>
            <a:pPr>
              <a:spcAft>
                <a:spcPts val="600"/>
              </a:spcAf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success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message or error.</a:t>
            </a:r>
          </a:p>
          <a:p>
            <a:pPr>
              <a:spcAft>
                <a:spcPts val="600"/>
              </a:spcAft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Interface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would ensure: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Username and password are received correctly.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Errors are properly returned for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invalid inputs.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output format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matches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expectations.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52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52466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Unit Testing Considerations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55474" y="1414308"/>
            <a:ext cx="1040822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more common errors in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are:</a:t>
            </a:r>
          </a:p>
          <a:p>
            <a:pPr marL="914400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Misunderstood or incorrect arithmetic precedence</a:t>
            </a:r>
          </a:p>
          <a:p>
            <a:pPr marL="914400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Incorrect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initialization</a:t>
            </a:r>
          </a:p>
          <a:p>
            <a:pPr marL="914400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Incorrect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symbolic representation of an expression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914400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Boundary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663" indent="-342900" algn="just">
              <a:spcBef>
                <a:spcPts val="15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Comparison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 of flow frequently occurs after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comparison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test cases should uncover errors such as:</a:t>
            </a:r>
          </a:p>
          <a:p>
            <a:pPr marL="914400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Comparison of different data types</a:t>
            </a:r>
          </a:p>
          <a:p>
            <a:pPr marL="914400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Incorrect logical operators or precedence</a:t>
            </a:r>
          </a:p>
          <a:p>
            <a:pPr marL="914400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Improper loop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termination or modified loop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variables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38515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Testing Methodology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09127" y="1474615"/>
            <a:ext cx="2734057" cy="24863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01075" y="1474615"/>
            <a:ext cx="2781688" cy="248637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05953" y="4280299"/>
            <a:ext cx="4680053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Full Knowledge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Testing as 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Developer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to check that the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details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an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correct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6446635" y="4280299"/>
            <a:ext cx="4917061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Zero Knowledge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Testing as 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User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to test that each of the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customer's requirements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handled correctly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015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54644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White Box Testing Techniques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2536" y="1329882"/>
            <a:ext cx="10176378" cy="5180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Basis Path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</a:p>
          <a:p>
            <a:pPr marL="5080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a white-box testing technique based on the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 structure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a program or a module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080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paths (basis paths)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through the control structure are exercised to ensure that all statements in a module have been executed at least once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0" indent="-342900">
              <a:spcAft>
                <a:spcPts val="14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design test cases using this technique, four steps are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followed: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9025" indent="-449263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 the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Flow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Graph(CFG)</a:t>
            </a:r>
          </a:p>
          <a:p>
            <a:pPr marL="1089025" indent="-449263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Cyclomatic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Complexity Metric(CCM)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</a:p>
          <a:p>
            <a:pPr marL="1089025" indent="-449263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Paths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9025" indent="-449263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cases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Independent Paths</a:t>
            </a:r>
          </a:p>
        </p:txBody>
      </p:sp>
    </p:spTree>
    <p:extLst>
      <p:ext uri="{BB962C8B-B14F-4D97-AF65-F5344CB8AC3E}">
        <p14:creationId xmlns:p14="http://schemas.microsoft.com/office/powerpoint/2010/main" val="349902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49183" y="6468188"/>
            <a:ext cx="294460" cy="187367"/>
          </a:xfrm>
        </p:spPr>
        <p:txBody>
          <a:bodyPr/>
          <a:lstStyle/>
          <a:p>
            <a:fld id="{9EC71654-96A5-4280-94F3-931C61A9F92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54644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White Box Testing Techniques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30787" y="1465660"/>
            <a:ext cx="43706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Basis Path Testing</a:t>
            </a:r>
            <a:endParaRPr lang="en-US" sz="2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5215" y="2603733"/>
            <a:ext cx="2743200" cy="362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93;p14"/>
          <p:cNvSpPr txBox="1"/>
          <p:nvPr/>
        </p:nvSpPr>
        <p:spPr>
          <a:xfrm>
            <a:off x="504765" y="3188541"/>
            <a:ext cx="2281978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2400" dirty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Construct the Control Flow Graph(CFG)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310" y="4418245"/>
            <a:ext cx="2143424" cy="495369"/>
          </a:xfrm>
          <a:prstGeom prst="rect">
            <a:avLst/>
          </a:prstGeom>
        </p:spPr>
      </p:pic>
      <p:pic>
        <p:nvPicPr>
          <p:cNvPr id="17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88607" y="2603733"/>
            <a:ext cx="2743200" cy="362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2815" y="4418245"/>
            <a:ext cx="2143424" cy="495369"/>
          </a:xfrm>
          <a:prstGeom prst="rect">
            <a:avLst/>
          </a:prstGeom>
        </p:spPr>
      </p:pic>
      <p:pic>
        <p:nvPicPr>
          <p:cNvPr id="20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79970" y="2603732"/>
            <a:ext cx="2743200" cy="362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7094" y="4418244"/>
            <a:ext cx="2143424" cy="495369"/>
          </a:xfrm>
          <a:prstGeom prst="rect">
            <a:avLst/>
          </a:prstGeom>
        </p:spPr>
      </p:pic>
      <p:sp>
        <p:nvSpPr>
          <p:cNvPr id="23" name="Slide Number Placeholder 3"/>
          <p:cNvSpPr txBox="1">
            <a:spLocks/>
          </p:cNvSpPr>
          <p:nvPr/>
        </p:nvSpPr>
        <p:spPr>
          <a:xfrm>
            <a:off x="13445592" y="6818588"/>
            <a:ext cx="294460" cy="187367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EC71654-96A5-4280-94F3-931C61A9F92C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24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71333" y="2603732"/>
            <a:ext cx="2743200" cy="362902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93;p14"/>
          <p:cNvSpPr txBox="1"/>
          <p:nvPr/>
        </p:nvSpPr>
        <p:spPr>
          <a:xfrm>
            <a:off x="9475978" y="3188541"/>
            <a:ext cx="233391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2400" dirty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Design Test cases from Independent Paths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71369" y="4418244"/>
            <a:ext cx="2143424" cy="495369"/>
          </a:xfrm>
          <a:prstGeom prst="rect">
            <a:avLst/>
          </a:prstGeom>
        </p:spPr>
      </p:pic>
      <p:sp>
        <p:nvSpPr>
          <p:cNvPr id="21" name="Google Shape;93;p14"/>
          <p:cNvSpPr txBox="1"/>
          <p:nvPr/>
        </p:nvSpPr>
        <p:spPr>
          <a:xfrm>
            <a:off x="3512366" y="3188540"/>
            <a:ext cx="2291623" cy="1846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2400" dirty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Compute the Cyclomatic Complexity Metric(CCM) of the Graph</a:t>
            </a:r>
          </a:p>
        </p:txBody>
      </p:sp>
      <p:sp>
        <p:nvSpPr>
          <p:cNvPr id="18" name="Google Shape;93;p14"/>
          <p:cNvSpPr txBox="1"/>
          <p:nvPr/>
        </p:nvSpPr>
        <p:spPr>
          <a:xfrm>
            <a:off x="6522923" y="3188540"/>
            <a:ext cx="227852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2400" dirty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Identify the Independent Paths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373884" y="2142067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390788" y="2143650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390317" y="2126663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0371063" y="2126662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endParaRPr lang="en-US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2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49183" y="6468188"/>
            <a:ext cx="294460" cy="187367"/>
          </a:xfrm>
        </p:spPr>
        <p:txBody>
          <a:bodyPr/>
          <a:lstStyle/>
          <a:p>
            <a:fld id="{9EC71654-96A5-4280-94F3-931C61A9F92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54644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White Box Testing Techniques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95215" y="2603733"/>
            <a:ext cx="2743200" cy="3629025"/>
            <a:chOff x="295215" y="2603733"/>
            <a:chExt cx="2743200" cy="3629025"/>
          </a:xfrm>
        </p:grpSpPr>
        <p:pic>
          <p:nvPicPr>
            <p:cNvPr id="11" name="Google Shape;90;p14" descr="image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95215" y="2603733"/>
              <a:ext cx="2743200" cy="36290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" name="Google Shape;93;p14"/>
            <p:cNvSpPr txBox="1"/>
            <p:nvPr/>
          </p:nvSpPr>
          <p:spPr>
            <a:xfrm>
              <a:off x="504765" y="3188541"/>
              <a:ext cx="2281978" cy="11079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lvl="0" algn="ctr"/>
              <a:r>
                <a:rPr lang="en-US" sz="2400" dirty="0">
                  <a:solidFill>
                    <a:srgbClr val="005088"/>
                  </a:solidFill>
                  <a:latin typeface="Times New Roman" panose="02020603050405020304" pitchFamily="18" charset="0"/>
                  <a:ea typeface="Merriweather"/>
                  <a:cs typeface="Times New Roman" panose="02020603050405020304" pitchFamily="18" charset="0"/>
                  <a:sym typeface="Merriweather"/>
                </a:rPr>
                <a:t>Construct the Control Flow Graph(CFG)</a:t>
              </a: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74041" y="4418245"/>
              <a:ext cx="2143424" cy="495369"/>
            </a:xfrm>
            <a:prstGeom prst="rect">
              <a:avLst/>
            </a:prstGeom>
          </p:spPr>
        </p:pic>
      </p:grpSp>
      <p:sp>
        <p:nvSpPr>
          <p:cNvPr id="23" name="Slide Number Placeholder 3"/>
          <p:cNvSpPr txBox="1">
            <a:spLocks/>
          </p:cNvSpPr>
          <p:nvPr/>
        </p:nvSpPr>
        <p:spPr>
          <a:xfrm>
            <a:off x="13445592" y="6818588"/>
            <a:ext cx="294460" cy="187367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EC71654-96A5-4280-94F3-931C61A9F92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1373884" y="2142067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430787" y="1465660"/>
            <a:ext cx="43706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Basis Path Testing</a:t>
            </a:r>
            <a:endParaRPr lang="en-US" sz="2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28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39437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Flow Graph Notation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56341" y="1378635"/>
            <a:ext cx="97826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Flow Graph is represented differently for all statements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loops.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594238" y="2279907"/>
            <a:ext cx="2104606" cy="1325691"/>
            <a:chOff x="594238" y="2279907"/>
            <a:chExt cx="2104606" cy="132569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94238" y="2649239"/>
              <a:ext cx="2104606" cy="956359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290767" y="2279907"/>
              <a:ext cx="12105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Sequence</a:t>
              </a:r>
              <a:endParaRPr lang="en-US" sz="2000" b="1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427607" y="2070392"/>
            <a:ext cx="2231781" cy="1698094"/>
            <a:chOff x="4427607" y="2070392"/>
            <a:chExt cx="2231781" cy="1698094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427607" y="2070392"/>
              <a:ext cx="2231781" cy="1698094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194573" y="2141023"/>
              <a:ext cx="828856" cy="373936"/>
            </a:xfrm>
            <a:prstGeom prst="rect">
              <a:avLst/>
            </a:prstGeom>
          </p:spPr>
        </p:pic>
        <p:sp>
          <p:nvSpPr>
            <p:cNvPr id="16" name="Rectangle 15"/>
            <p:cNvSpPr/>
            <p:nvPr/>
          </p:nvSpPr>
          <p:spPr>
            <a:xfrm>
              <a:off x="5003707" y="2230487"/>
              <a:ext cx="83869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While</a:t>
              </a:r>
              <a:endParaRPr lang="en-US" sz="2000" b="1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598316" y="2066473"/>
            <a:ext cx="2428103" cy="1539125"/>
            <a:chOff x="7598316" y="2066473"/>
            <a:chExt cx="2428103" cy="153912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7598316" y="2066473"/>
              <a:ext cx="2428103" cy="1539125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417117" y="2146616"/>
              <a:ext cx="790502" cy="483981"/>
            </a:xfrm>
            <a:prstGeom prst="rect">
              <a:avLst/>
            </a:prstGeom>
          </p:spPr>
        </p:pic>
        <p:sp>
          <p:nvSpPr>
            <p:cNvPr id="17" name="Rectangle 16"/>
            <p:cNvSpPr/>
            <p:nvPr/>
          </p:nvSpPr>
          <p:spPr>
            <a:xfrm>
              <a:off x="8209710" y="2225720"/>
              <a:ext cx="116730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Do-while</a:t>
              </a:r>
              <a:endParaRPr lang="en-US" sz="2000" b="1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94238" y="3742687"/>
            <a:ext cx="2283047" cy="2171468"/>
            <a:chOff x="594238" y="3742687"/>
            <a:chExt cx="2283047" cy="2171468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sharpenSoften amount="50000"/>
                      </a14:imgEffect>
                    </a14:imgLayer>
                  </a14:imgProps>
                </a:ext>
              </a:extLst>
            </a:blip>
            <a:srcRect l="4478"/>
            <a:stretch/>
          </p:blipFill>
          <p:spPr>
            <a:xfrm>
              <a:off x="594238" y="3742687"/>
              <a:ext cx="2283047" cy="2171468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601352" y="3907320"/>
              <a:ext cx="488702" cy="299206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46541" y="3832215"/>
              <a:ext cx="34015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if</a:t>
              </a:r>
              <a:endParaRPr lang="en-US" sz="2000" b="1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609001" y="3768486"/>
            <a:ext cx="2394858" cy="2874620"/>
            <a:chOff x="5609001" y="3768486"/>
            <a:chExt cx="2394858" cy="287462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11"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sharpenSoften amount="50000"/>
                      </a14:imgEffect>
                    </a14:imgLayer>
                  </a14:imgProps>
                </a:ext>
              </a:extLst>
            </a:blip>
            <a:srcRect l="9532" t="5659"/>
            <a:stretch/>
          </p:blipFill>
          <p:spPr>
            <a:xfrm>
              <a:off x="5609001" y="3831771"/>
              <a:ext cx="2394858" cy="2811335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507389" y="3768486"/>
              <a:ext cx="757603" cy="463839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6507389" y="3856868"/>
              <a:ext cx="77617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Case 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2043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23150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 Graph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2536" y="1358910"/>
            <a:ext cx="10176378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80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called a flow graph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represents </a:t>
            </a:r>
            <a:r>
              <a:rPr lang="en-US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or more procedural statements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sequence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process boxes and a decision diamond can map into a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node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080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arrows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the flow graph, called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edges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links, represent a flow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control. </a:t>
            </a:r>
          </a:p>
          <a:p>
            <a:pPr marL="5080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Areas bounded by edges and nodes are called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When counting regions, 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include the area outside the graph as a Region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080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node that contains a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called a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predicate node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is characterized by two or more edges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come out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it.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77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49023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Flow Chart vs Flow Graph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t="3961"/>
          <a:stretch/>
        </p:blipFill>
        <p:spPr>
          <a:xfrm>
            <a:off x="784666" y="1414505"/>
            <a:ext cx="4271746" cy="476689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71691" y="1414505"/>
            <a:ext cx="5814737" cy="471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63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23150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 Graph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46859" y="1378635"/>
            <a:ext cx="1699173" cy="219970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84880" y="1834219"/>
            <a:ext cx="16110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0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print(x)</a:t>
            </a:r>
          </a:p>
        </p:txBody>
      </p:sp>
      <p:sp>
        <p:nvSpPr>
          <p:cNvPr id="8" name="Oval 7"/>
          <p:cNvSpPr/>
          <p:nvPr/>
        </p:nvSpPr>
        <p:spPr>
          <a:xfrm>
            <a:off x="7024914" y="1554647"/>
            <a:ext cx="508000" cy="4789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1</a:t>
            </a:r>
          </a:p>
          <a:p>
            <a:pPr algn="ctr"/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2225644" y="2360646"/>
            <a:ext cx="1030515" cy="235683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5381667" y="2360645"/>
            <a:ext cx="1030515" cy="235683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8" idx="4"/>
          </p:cNvCxnSpPr>
          <p:nvPr/>
        </p:nvCxnSpPr>
        <p:spPr>
          <a:xfrm>
            <a:off x="7278914" y="2033618"/>
            <a:ext cx="0" cy="63159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7024914" y="2665216"/>
            <a:ext cx="508000" cy="4789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2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74145" y="3775116"/>
            <a:ext cx="310654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0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print(x)</a:t>
            </a:r>
          </a:p>
          <a:p>
            <a:r>
              <a:rPr lang="en-US" sz="2400" dirty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print('x is big')</a:t>
            </a:r>
          </a:p>
          <a:p>
            <a:r>
              <a:rPr lang="en-US" sz="2400" dirty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print('x is small')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18011" y="3935665"/>
            <a:ext cx="4953461" cy="2922335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0620658" y="3453818"/>
            <a:ext cx="508000" cy="4789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1</a:t>
            </a:r>
          </a:p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9334322" y="4389986"/>
            <a:ext cx="508000" cy="4789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2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1593116" y="4433529"/>
            <a:ext cx="508000" cy="4789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3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1155861" y="3804589"/>
            <a:ext cx="613248" cy="59748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9784266" y="3819103"/>
            <a:ext cx="823703" cy="64102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10585285" y="5776216"/>
            <a:ext cx="508000" cy="4789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4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11083289" y="4985352"/>
            <a:ext cx="731520" cy="82296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9740724" y="4900412"/>
            <a:ext cx="875414" cy="90240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ight Arrow 25"/>
          <p:cNvSpPr/>
          <p:nvPr/>
        </p:nvSpPr>
        <p:spPr>
          <a:xfrm>
            <a:off x="3143552" y="4916865"/>
            <a:ext cx="1030515" cy="235683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8349609" y="4890090"/>
            <a:ext cx="1030515" cy="235683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712386" y="2765955"/>
            <a:ext cx="1107996" cy="461665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</a:t>
            </a:r>
            <a:endParaRPr lang="en-US" sz="2400" dirty="0"/>
          </a:p>
        </p:txBody>
      </p:sp>
      <p:cxnSp>
        <p:nvCxnSpPr>
          <p:cNvPr id="30" name="Curved Connector 29"/>
          <p:cNvCxnSpPr>
            <a:stCxn id="28" idx="2"/>
          </p:cNvCxnSpPr>
          <p:nvPr/>
        </p:nvCxnSpPr>
        <p:spPr>
          <a:xfrm rot="16200000" flipH="1">
            <a:off x="9240336" y="3253668"/>
            <a:ext cx="1401851" cy="1349754"/>
          </a:xfrm>
          <a:prstGeom prst="curved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loud Callout 31"/>
          <p:cNvSpPr/>
          <p:nvPr/>
        </p:nvSpPr>
        <p:spPr>
          <a:xfrm>
            <a:off x="10334790" y="2271230"/>
            <a:ext cx="1746831" cy="971812"/>
          </a:xfrm>
          <a:prstGeom prst="cloud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Predicate node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866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3" grpId="0" animBg="1"/>
      <p:bldP spid="14" grpId="0"/>
      <p:bldP spid="16" grpId="0" animBg="1"/>
      <p:bldP spid="17" grpId="0" animBg="1"/>
      <p:bldP spid="18" grpId="0" animBg="1"/>
      <p:bldP spid="21" grpId="0" animBg="1"/>
      <p:bldP spid="26" grpId="0" animBg="1"/>
      <p:bldP spid="27" grpId="0" animBg="1"/>
      <p:bldP spid="28" grpId="0" animBg="1"/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36840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Course Information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19881" y="1381985"/>
            <a:ext cx="146226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26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1105409" y="1993442"/>
            <a:ext cx="6096000" cy="48457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Software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</a:p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Processes</a:t>
            </a:r>
          </a:p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Engineering</a:t>
            </a:r>
          </a:p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Modelling Part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Modelling Part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Modelling Part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Architecture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91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23150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 Graph</a:t>
            </a:r>
          </a:p>
        </p:txBody>
      </p:sp>
      <p:sp>
        <p:nvSpPr>
          <p:cNvPr id="3" name="Rectangle 2"/>
          <p:cNvSpPr/>
          <p:nvPr/>
        </p:nvSpPr>
        <p:spPr>
          <a:xfrm>
            <a:off x="469387" y="1797094"/>
            <a:ext cx="26125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oid fun(){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x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while (x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10){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print(x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x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}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x +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081959" y="3084905"/>
            <a:ext cx="1030515" cy="235683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46434" y="1655753"/>
            <a:ext cx="3399928" cy="4376634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10522856" y="1797094"/>
            <a:ext cx="508000" cy="4789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1</a:t>
            </a:r>
          </a:p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9" idx="4"/>
          </p:cNvCxnSpPr>
          <p:nvPr/>
        </p:nvCxnSpPr>
        <p:spPr>
          <a:xfrm>
            <a:off x="10776856" y="2276065"/>
            <a:ext cx="0" cy="55422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0522856" y="2845419"/>
            <a:ext cx="508000" cy="4789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2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0522856" y="3937286"/>
            <a:ext cx="508000" cy="4789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3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0776856" y="3368551"/>
            <a:ext cx="0" cy="55422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/>
          <p:cNvCxnSpPr>
            <a:stCxn id="13" idx="6"/>
            <a:endCxn id="12" idx="5"/>
          </p:cNvCxnSpPr>
          <p:nvPr/>
        </p:nvCxnSpPr>
        <p:spPr>
          <a:xfrm flipH="1" flipV="1">
            <a:off x="10956461" y="3254246"/>
            <a:ext cx="74395" cy="922526"/>
          </a:xfrm>
          <a:prstGeom prst="curvedConnector4">
            <a:avLst>
              <a:gd name="adj1" fmla="val -307279"/>
              <a:gd name="adj2" fmla="val 95364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9369158" y="3937286"/>
            <a:ext cx="508000" cy="4789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4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9593942" y="3162224"/>
            <a:ext cx="914400" cy="731520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9637671" y="4416256"/>
            <a:ext cx="0" cy="82296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9369158" y="5238991"/>
            <a:ext cx="508000" cy="4789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5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50" name="Right Arrow 49"/>
          <p:cNvSpPr/>
          <p:nvPr/>
        </p:nvSpPr>
        <p:spPr>
          <a:xfrm>
            <a:off x="7239544" y="3084905"/>
            <a:ext cx="1030515" cy="235683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4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2" grpId="0" animBg="1"/>
      <p:bldP spid="13" grpId="0" animBg="1"/>
      <p:bldP spid="46" grpId="0" animBg="1"/>
      <p:bldP spid="49" grpId="0" animBg="1"/>
      <p:bldP spid="5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23150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 Graph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761" y="1668063"/>
            <a:ext cx="3539366" cy="38582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2408" y="1466394"/>
            <a:ext cx="4339535" cy="4592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81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39437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Flow Graph Notation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t="4660" b="1367"/>
          <a:stretch/>
        </p:blipFill>
        <p:spPr>
          <a:xfrm>
            <a:off x="1819553" y="1200249"/>
            <a:ext cx="3856883" cy="565775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t="12621"/>
          <a:stretch/>
        </p:blipFill>
        <p:spPr>
          <a:xfrm>
            <a:off x="6446685" y="1712686"/>
            <a:ext cx="4113958" cy="4281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71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49183" y="6468188"/>
            <a:ext cx="294460" cy="187367"/>
          </a:xfrm>
        </p:spPr>
        <p:txBody>
          <a:bodyPr/>
          <a:lstStyle/>
          <a:p>
            <a:fld id="{9EC71654-96A5-4280-94F3-931C61A9F92C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54644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White Box Testing Techniques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30787" y="1465660"/>
            <a:ext cx="43706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Basis Path Testing</a:t>
            </a:r>
            <a:endParaRPr lang="en-US" sz="2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5215" y="2603733"/>
            <a:ext cx="2743200" cy="362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93;p14"/>
          <p:cNvSpPr txBox="1"/>
          <p:nvPr/>
        </p:nvSpPr>
        <p:spPr>
          <a:xfrm>
            <a:off x="504765" y="3188541"/>
            <a:ext cx="2281978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2400" dirty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Construct the Control Flow Graph(CFG)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310" y="4418245"/>
            <a:ext cx="2143424" cy="495369"/>
          </a:xfrm>
          <a:prstGeom prst="rect">
            <a:avLst/>
          </a:prstGeom>
        </p:spPr>
      </p:pic>
      <p:sp>
        <p:nvSpPr>
          <p:cNvPr id="23" name="Slide Number Placeholder 3"/>
          <p:cNvSpPr txBox="1">
            <a:spLocks/>
          </p:cNvSpPr>
          <p:nvPr/>
        </p:nvSpPr>
        <p:spPr>
          <a:xfrm>
            <a:off x="13445592" y="6818588"/>
            <a:ext cx="294460" cy="187367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EC71654-96A5-4280-94F3-931C61A9F92C}" type="slidenum">
              <a:rPr lang="en-US" smtClean="0"/>
              <a:pPr/>
              <a:t>23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288607" y="2603733"/>
            <a:ext cx="2743200" cy="3629025"/>
            <a:chOff x="3288607" y="2603733"/>
            <a:chExt cx="2743200" cy="3629025"/>
          </a:xfrm>
        </p:grpSpPr>
        <p:pic>
          <p:nvPicPr>
            <p:cNvPr id="17" name="Google Shape;90;p14" descr="image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288607" y="2603733"/>
              <a:ext cx="2743200" cy="3629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62815" y="4418245"/>
              <a:ext cx="2143424" cy="495369"/>
            </a:xfrm>
            <a:prstGeom prst="rect">
              <a:avLst/>
            </a:prstGeom>
          </p:spPr>
        </p:pic>
        <p:sp>
          <p:nvSpPr>
            <p:cNvPr id="21" name="Google Shape;93;p14"/>
            <p:cNvSpPr txBox="1"/>
            <p:nvPr/>
          </p:nvSpPr>
          <p:spPr>
            <a:xfrm>
              <a:off x="3512366" y="3188540"/>
              <a:ext cx="2291623" cy="18466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lvl="0" algn="ctr"/>
              <a:r>
                <a:rPr lang="en-US" sz="2400" dirty="0">
                  <a:solidFill>
                    <a:srgbClr val="005088"/>
                  </a:solidFill>
                  <a:latin typeface="Times New Roman" panose="02020603050405020304" pitchFamily="18" charset="0"/>
                  <a:ea typeface="Merriweather"/>
                  <a:cs typeface="Times New Roman" panose="02020603050405020304" pitchFamily="18" charset="0"/>
                  <a:sym typeface="Merriweather"/>
                </a:rPr>
                <a:t>Compute the Cyclomatic Complexity Metric(CCM) of the Graph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1373884" y="2142067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390788" y="2143650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592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42979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Complexity</a:t>
            </a:r>
          </a:p>
        </p:txBody>
      </p:sp>
      <p:sp>
        <p:nvSpPr>
          <p:cNvPr id="6" name="Rectangle 5"/>
          <p:cNvSpPr/>
          <p:nvPr/>
        </p:nvSpPr>
        <p:spPr>
          <a:xfrm>
            <a:off x="1088571" y="1407664"/>
            <a:ext cx="98261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 software metrics that provides a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quantitative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measure of the logical complexity of a program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defines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no. of independent paths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basis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set, and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rovides an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upper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bound for the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no.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tests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must be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conducted.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71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42979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Complexity</a:t>
            </a:r>
          </a:p>
        </p:txBody>
      </p:sp>
      <p:pic>
        <p:nvPicPr>
          <p:cNvPr id="5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9387" y="2197340"/>
            <a:ext cx="3619500" cy="362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91;p14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74637" y="2197340"/>
            <a:ext cx="3619500" cy="362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92;p14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279887" y="2197340"/>
            <a:ext cx="3619500" cy="36290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3;p14"/>
          <p:cNvSpPr txBox="1"/>
          <p:nvPr/>
        </p:nvSpPr>
        <p:spPr>
          <a:xfrm>
            <a:off x="678937" y="3483215"/>
            <a:ext cx="320040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i="0" u="none" strike="noStrike" cap="none" dirty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Graph Theory</a:t>
            </a:r>
            <a:endParaRPr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Google Shape;94;p14"/>
          <p:cNvSpPr txBox="1"/>
          <p:nvPr/>
        </p:nvSpPr>
        <p:spPr>
          <a:xfrm>
            <a:off x="755137" y="4740515"/>
            <a:ext cx="3048000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 dirty="0">
                <a:latin typeface="Times New Roman" panose="02020603050405020304" pitchFamily="18" charset="0"/>
                <a:ea typeface="DM Sans"/>
                <a:cs typeface="Times New Roman" panose="02020603050405020304" pitchFamily="18" charset="0"/>
                <a:sym typeface="DM Sans"/>
              </a:rPr>
              <a:t>Calculates based on structural elements (Edges and Nodes).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Google Shape;95;p14"/>
          <p:cNvSpPr txBox="1"/>
          <p:nvPr/>
        </p:nvSpPr>
        <p:spPr>
          <a:xfrm>
            <a:off x="4584187" y="3483215"/>
            <a:ext cx="320040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i="0" u="none" strike="noStrike" cap="none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Regions</a:t>
            </a:r>
            <a:endParaRPr sz="2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Google Shape;96;p14"/>
          <p:cNvSpPr txBox="1"/>
          <p:nvPr/>
        </p:nvSpPr>
        <p:spPr>
          <a:xfrm>
            <a:off x="4660387" y="4740515"/>
            <a:ext cx="3048000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 dirty="0">
                <a:latin typeface="Times New Roman" panose="02020603050405020304" pitchFamily="18" charset="0"/>
                <a:ea typeface="DM Sans"/>
                <a:cs typeface="Times New Roman" panose="02020603050405020304" pitchFamily="18" charset="0"/>
                <a:sym typeface="DM Sans"/>
              </a:rPr>
              <a:t>Calculates based on enclosed areas plus the exterior.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Google Shape;97;p14"/>
          <p:cNvSpPr txBox="1"/>
          <p:nvPr/>
        </p:nvSpPr>
        <p:spPr>
          <a:xfrm>
            <a:off x="8489437" y="3483215"/>
            <a:ext cx="320040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i="0" u="none" strike="noStrike" cap="none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Predicates</a:t>
            </a:r>
            <a:endParaRPr sz="2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Google Shape;98;p14"/>
          <p:cNvSpPr txBox="1"/>
          <p:nvPr/>
        </p:nvSpPr>
        <p:spPr>
          <a:xfrm>
            <a:off x="8565637" y="4740515"/>
            <a:ext cx="3048000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 dirty="0">
                <a:latin typeface="Times New Roman" panose="02020603050405020304" pitchFamily="18" charset="0"/>
                <a:ea typeface="DM Sans"/>
                <a:cs typeface="Times New Roman" panose="02020603050405020304" pitchFamily="18" charset="0"/>
                <a:sym typeface="DM Sans"/>
              </a:rPr>
              <a:t>Calculates based on decision points (If, While, Case).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Google Shape;99;p14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064824" y="2578340"/>
            <a:ext cx="428625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00;p14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970074" y="2578340"/>
            <a:ext cx="428625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01;p14" descr="image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9922949" y="2578340"/>
            <a:ext cx="333375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469387" y="1482981"/>
            <a:ext cx="36502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 Ways to Measure</a:t>
            </a:r>
          </a:p>
        </p:txBody>
      </p:sp>
    </p:spTree>
    <p:extLst>
      <p:ext uri="{BB962C8B-B14F-4D97-AF65-F5344CB8AC3E}">
        <p14:creationId xmlns:p14="http://schemas.microsoft.com/office/powerpoint/2010/main" val="257682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3690"/>
          <a:stretch/>
        </p:blipFill>
        <p:spPr>
          <a:xfrm>
            <a:off x="8372550" y="1435683"/>
            <a:ext cx="2484136" cy="488942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25714" y="2378063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5938" indent="-341313">
              <a:spcAft>
                <a:spcPts val="2400"/>
              </a:spcAft>
              <a:buFont typeface="+mj-lt"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V(G) = R,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 graph has 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5938" indent="-341313">
              <a:spcAft>
                <a:spcPts val="2400"/>
              </a:spcAft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V(G) 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E-N+2 = 5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edges –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nodes +2 = 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5938" indent="-341313">
              <a:spcAft>
                <a:spcPts val="2400"/>
              </a:spcAft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V(G) 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P+1 = 1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predicate nodes + 1 = 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5714" y="1680768"/>
            <a:ext cx="33284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8738">
              <a:spcAft>
                <a:spcPts val="180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Complexity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218231" y="3589758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10544130" y="4971948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11510926" y="3618786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en-US" sz="2800" b="1" dirty="0">
              <a:solidFill>
                <a:schemeClr val="accent3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10544130" y="3773714"/>
            <a:ext cx="819566" cy="106682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0835762" y="4127492"/>
            <a:ext cx="731520" cy="914400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69387" y="424934"/>
            <a:ext cx="42979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Complexity</a:t>
            </a:r>
          </a:p>
        </p:txBody>
      </p:sp>
    </p:spTree>
    <p:extLst>
      <p:ext uri="{BB962C8B-B14F-4D97-AF65-F5344CB8AC3E}">
        <p14:creationId xmlns:p14="http://schemas.microsoft.com/office/powerpoint/2010/main" val="9624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1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5495" y="1451879"/>
            <a:ext cx="4339535" cy="459245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25714" y="2378063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5938" indent="-341313">
              <a:spcAft>
                <a:spcPts val="2400"/>
              </a:spcAft>
              <a:buFont typeface="+mj-lt"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V(G) = R,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 graph has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5938" indent="-341313">
              <a:spcAft>
                <a:spcPts val="2400"/>
              </a:spcAft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V(G) 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E-N+2 = 7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edges – 6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nodes +2 =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5938" indent="-341313">
              <a:spcAft>
                <a:spcPts val="2400"/>
              </a:spcAft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V(G) 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P+1 = 2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predicate nodes + 1 =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8" name="Rectangle 7"/>
          <p:cNvSpPr/>
          <p:nvPr/>
        </p:nvSpPr>
        <p:spPr>
          <a:xfrm>
            <a:off x="725714" y="1680768"/>
            <a:ext cx="33284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8738">
              <a:spcAft>
                <a:spcPts val="180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Complexity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9387" y="424934"/>
            <a:ext cx="42979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Complexity</a:t>
            </a:r>
          </a:p>
        </p:txBody>
      </p:sp>
    </p:spTree>
    <p:extLst>
      <p:ext uri="{BB962C8B-B14F-4D97-AF65-F5344CB8AC3E}">
        <p14:creationId xmlns:p14="http://schemas.microsoft.com/office/powerpoint/2010/main" val="326985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28</a:t>
            </a:fld>
            <a:endParaRPr lang="en-US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t="12621"/>
          <a:stretch/>
        </p:blipFill>
        <p:spPr>
          <a:xfrm>
            <a:off x="7114342" y="1611086"/>
            <a:ext cx="4113958" cy="428171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25714" y="2378063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5938" indent="-341313">
              <a:spcAft>
                <a:spcPts val="2400"/>
              </a:spcAft>
              <a:buFont typeface="+mj-lt"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V(G) = R,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 graph has 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5938" indent="-341313">
              <a:spcAft>
                <a:spcPts val="2400"/>
              </a:spcAft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V(G) 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E-N+2 = 6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edges – 6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nodes +2 = 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5938" indent="-341313">
              <a:spcAft>
                <a:spcPts val="2400"/>
              </a:spcAft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V(G) 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P+1 = 2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predicate nodes + 1 =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8" name="Rectangle 7"/>
          <p:cNvSpPr/>
          <p:nvPr/>
        </p:nvSpPr>
        <p:spPr>
          <a:xfrm>
            <a:off x="725714" y="1680768"/>
            <a:ext cx="33284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8738">
              <a:spcAft>
                <a:spcPts val="180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Complexity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9387" y="424934"/>
            <a:ext cx="42979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Complexity</a:t>
            </a:r>
          </a:p>
        </p:txBody>
      </p:sp>
    </p:spTree>
    <p:extLst>
      <p:ext uri="{BB962C8B-B14F-4D97-AF65-F5344CB8AC3E}">
        <p14:creationId xmlns:p14="http://schemas.microsoft.com/office/powerpoint/2010/main" val="1552429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69387" y="424934"/>
            <a:ext cx="62231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Complexity: </a:t>
            </a:r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Notations</a:t>
            </a:r>
            <a:endParaRPr lang="en-US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7313" y="1413987"/>
            <a:ext cx="10058399" cy="2272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200" b="1" dirty="0">
                <a:solidFill>
                  <a:schemeClr val="accent3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to Calculate (The Two Scenarios)</a:t>
            </a:r>
          </a:p>
          <a:p>
            <a:pPr marL="457200" indent="-457200">
              <a:spcAft>
                <a:spcPts val="800"/>
              </a:spcAft>
              <a:buFont typeface="+mj-lt"/>
              <a:buAutoNum type="arabicPeriod"/>
            </a:pP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Ideal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 (Planar Graph / </a:t>
            </a:r>
            <a:r>
              <a:rPr lang="en-US" sz="2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Exit 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Node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798513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Flow Graph (CFG) is Planar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a single, clear exit point </a:t>
            </a:r>
            <a:r>
              <a:rPr lang="en-US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(only one return or end point</a:t>
            </a:r>
            <a:r>
              <a:rPr lang="en-US" sz="2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This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represents well-structured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 .</a:t>
            </a:r>
          </a:p>
          <a:p>
            <a:pPr marL="798513" indent="-342900"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Rule: </a:t>
            </a:r>
            <a:r>
              <a:rPr lang="en-US" sz="2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three formulas agree</a:t>
            </a:r>
            <a:r>
              <a:rPr lang="en-US" sz="2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27313" y="3766996"/>
            <a:ext cx="10276116" cy="1703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800"/>
              </a:spcAft>
              <a:buFont typeface="+mj-lt"/>
              <a:buAutoNum type="arabicPeriod" startAt="2"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Complex Code (</a:t>
            </a:r>
            <a:r>
              <a:rPr lang="en-US" sz="2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Multiple Exit Nodes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798513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CFG has Multiple Exit Nodes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(e.g., multiple return, break, or exit() calls)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.This represents less-structured or complex code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98513" indent="-285750">
              <a:buFont typeface="Arial" panose="020B0604020202020204" pitchFamily="34" charset="0"/>
              <a:buChar char="•"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Rule: </a:t>
            </a:r>
            <a:r>
              <a:rPr lang="en-US" sz="2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 only on the predicate formula.</a:t>
            </a:r>
            <a:endParaRPr lang="en-US" sz="2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996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36840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Course Information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519881" y="1381985"/>
            <a:ext cx="146226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26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1105409" y="1993442"/>
            <a:ext cx="6096000" cy="48457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Software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</a:p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Processes</a:t>
            </a:r>
          </a:p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Engineering</a:t>
            </a:r>
          </a:p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Modelling Part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Modelling Part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Modelling Part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3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Architecture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232992" y="5007888"/>
            <a:ext cx="781624" cy="22860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8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42979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Cyclomatic Complexity</a:t>
            </a:r>
          </a:p>
        </p:txBody>
      </p:sp>
      <p:sp>
        <p:nvSpPr>
          <p:cNvPr id="6" name="Rectangle 5"/>
          <p:cNvSpPr/>
          <p:nvPr/>
        </p:nvSpPr>
        <p:spPr>
          <a:xfrm>
            <a:off x="1088571" y="1407664"/>
            <a:ext cx="5187925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738">
              <a:spcAft>
                <a:spcPts val="1800"/>
              </a:spcAft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Cyclomatic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Complexity</a:t>
            </a:r>
          </a:p>
          <a:p>
            <a:pPr marL="515938" indent="-341313">
              <a:spcAft>
                <a:spcPts val="1800"/>
              </a:spcAft>
              <a:buFont typeface="+mj-lt"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 graph has 4 regions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5938" indent="-341313">
              <a:spcAft>
                <a:spcPts val="1800"/>
              </a:spcAft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V(G) = 11 edges – 9 nodes +2 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</a:p>
          <a:p>
            <a:pPr marL="515938" indent="-341313">
              <a:spcAft>
                <a:spcPts val="1800"/>
              </a:spcAft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V(G) = 3 predicate nodes + 1 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marL="174625">
              <a:spcAft>
                <a:spcPts val="1800"/>
              </a:spcAft>
            </a:pP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components with a </a:t>
            </a:r>
            <a:r>
              <a:rPr lang="en-US" sz="24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 V(G) 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 high risk for error and should be tested more completely.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76496" y="1286339"/>
            <a:ext cx="5814737" cy="471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69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49183" y="6468188"/>
            <a:ext cx="294460" cy="187367"/>
          </a:xfrm>
        </p:spPr>
        <p:txBody>
          <a:bodyPr/>
          <a:lstStyle/>
          <a:p>
            <a:fld id="{9EC71654-96A5-4280-94F3-931C61A9F92C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54644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White Box Testing Techniques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30787" y="1465660"/>
            <a:ext cx="43706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Basis Path Testing</a:t>
            </a:r>
            <a:endParaRPr lang="en-US" sz="2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5215" y="2603733"/>
            <a:ext cx="2743200" cy="362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93;p14"/>
          <p:cNvSpPr txBox="1"/>
          <p:nvPr/>
        </p:nvSpPr>
        <p:spPr>
          <a:xfrm>
            <a:off x="504765" y="3188541"/>
            <a:ext cx="2281978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2400" dirty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Construct the Control Flow Graph(CFG)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310" y="4418245"/>
            <a:ext cx="2143424" cy="495369"/>
          </a:xfrm>
          <a:prstGeom prst="rect">
            <a:avLst/>
          </a:prstGeom>
        </p:spPr>
      </p:pic>
      <p:pic>
        <p:nvPicPr>
          <p:cNvPr id="17" name="Google Shape;9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88607" y="2603733"/>
            <a:ext cx="2743200" cy="362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2815" y="4418245"/>
            <a:ext cx="2143424" cy="495369"/>
          </a:xfrm>
          <a:prstGeom prst="rect">
            <a:avLst/>
          </a:prstGeom>
        </p:spPr>
      </p:pic>
      <p:sp>
        <p:nvSpPr>
          <p:cNvPr id="23" name="Slide Number Placeholder 3"/>
          <p:cNvSpPr txBox="1">
            <a:spLocks/>
          </p:cNvSpPr>
          <p:nvPr/>
        </p:nvSpPr>
        <p:spPr>
          <a:xfrm>
            <a:off x="13445592" y="6818588"/>
            <a:ext cx="294460" cy="187367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EC71654-96A5-4280-94F3-931C61A9F92C}" type="slidenum">
              <a:rPr lang="en-US" smtClean="0"/>
              <a:pPr/>
              <a:t>31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9271333" y="2603732"/>
            <a:ext cx="2743200" cy="3629025"/>
            <a:chOff x="9271333" y="2603732"/>
            <a:chExt cx="2743200" cy="3629025"/>
          </a:xfrm>
        </p:grpSpPr>
        <p:pic>
          <p:nvPicPr>
            <p:cNvPr id="24" name="Google Shape;90;p14" descr="image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9271333" y="2603732"/>
              <a:ext cx="2743200" cy="36290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5" name="Google Shape;93;p14"/>
            <p:cNvSpPr txBox="1"/>
            <p:nvPr/>
          </p:nvSpPr>
          <p:spPr>
            <a:xfrm>
              <a:off x="9475978" y="3188541"/>
              <a:ext cx="2333910" cy="11079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lvl="0" algn="ctr"/>
              <a:r>
                <a:rPr lang="en-US" sz="2400" dirty="0">
                  <a:solidFill>
                    <a:srgbClr val="005088"/>
                  </a:solidFill>
                  <a:latin typeface="Times New Roman" panose="02020603050405020304" pitchFamily="18" charset="0"/>
                  <a:ea typeface="Merriweather"/>
                  <a:cs typeface="Times New Roman" panose="02020603050405020304" pitchFamily="18" charset="0"/>
                  <a:sym typeface="Merriweather"/>
                </a:rPr>
                <a:t>Design Test cases from Independent Paths</a:t>
              </a:r>
            </a:p>
          </p:txBody>
        </p:sp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671369" y="4418244"/>
              <a:ext cx="2143424" cy="495369"/>
            </a:xfrm>
            <a:prstGeom prst="rect">
              <a:avLst/>
            </a:prstGeom>
          </p:spPr>
        </p:pic>
      </p:grpSp>
      <p:sp>
        <p:nvSpPr>
          <p:cNvPr id="21" name="Google Shape;93;p14"/>
          <p:cNvSpPr txBox="1"/>
          <p:nvPr/>
        </p:nvSpPr>
        <p:spPr>
          <a:xfrm>
            <a:off x="3512366" y="3188540"/>
            <a:ext cx="2291623" cy="1846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2400" dirty="0">
                <a:solidFill>
                  <a:srgbClr val="005088"/>
                </a:solidFill>
                <a:latin typeface="Times New Roman" panose="02020603050405020304" pitchFamily="18" charset="0"/>
                <a:ea typeface="Merriweather"/>
                <a:cs typeface="Times New Roman" panose="02020603050405020304" pitchFamily="18" charset="0"/>
                <a:sym typeface="Merriweather"/>
              </a:rPr>
              <a:t>Compute the Cyclomatic Complexity Metric(CCM) of the Graph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279970" y="2603732"/>
            <a:ext cx="2743200" cy="3629025"/>
            <a:chOff x="6279970" y="2603732"/>
            <a:chExt cx="2743200" cy="3629025"/>
          </a:xfrm>
        </p:grpSpPr>
        <p:pic>
          <p:nvPicPr>
            <p:cNvPr id="20" name="Google Shape;90;p14" descr="image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279970" y="2603732"/>
              <a:ext cx="2743200" cy="3629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67094" y="4418244"/>
              <a:ext cx="2143424" cy="495369"/>
            </a:xfrm>
            <a:prstGeom prst="rect">
              <a:avLst/>
            </a:prstGeom>
          </p:spPr>
        </p:pic>
        <p:sp>
          <p:nvSpPr>
            <p:cNvPr id="18" name="Google Shape;93;p14"/>
            <p:cNvSpPr txBox="1"/>
            <p:nvPr/>
          </p:nvSpPr>
          <p:spPr>
            <a:xfrm>
              <a:off x="6522923" y="3188540"/>
              <a:ext cx="2278528" cy="73866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lvl="0" algn="ctr"/>
              <a:r>
                <a:rPr lang="en-US" sz="2400" dirty="0">
                  <a:solidFill>
                    <a:srgbClr val="005088"/>
                  </a:solidFill>
                  <a:latin typeface="Times New Roman" panose="02020603050405020304" pitchFamily="18" charset="0"/>
                  <a:ea typeface="Merriweather"/>
                  <a:cs typeface="Times New Roman" panose="02020603050405020304" pitchFamily="18" charset="0"/>
                  <a:sym typeface="Merriweather"/>
                </a:rPr>
                <a:t>Identify the Independent Paths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1373884" y="2142067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390788" y="2143650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390317" y="2126663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0371063" y="2126662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63854" y="2142067"/>
            <a:ext cx="5943600" cy="409069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697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42825" y="2628384"/>
            <a:ext cx="381386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60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Thank You</a:t>
            </a:r>
            <a:endParaRPr lang="en-US" sz="60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22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28196" y="2928421"/>
            <a:ext cx="5721374" cy="12772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Chapter 8: Software Testing</a:t>
            </a:r>
            <a:endParaRPr lang="en-US" sz="36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endParaRPr lang="en-US" sz="36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71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31072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Software Testing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40961" y="1617507"/>
            <a:ext cx="10189030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is the process of identifying the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completeness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correctness,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quality of the developed software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is the process of executing program or application with 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intent of finding errors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342900" algn="just">
              <a:spcAft>
                <a:spcPts val="1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demonstrate to the developer and the customer that the software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meets its requirements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914400" indent="-342900" algn="just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discover situations in which the behavior of the software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incorrect, undesirable,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does not conform to its specification.</a:t>
            </a:r>
          </a:p>
        </p:txBody>
      </p:sp>
    </p:spTree>
    <p:extLst>
      <p:ext uri="{BB962C8B-B14F-4D97-AF65-F5344CB8AC3E}">
        <p14:creationId xmlns:p14="http://schemas.microsoft.com/office/powerpoint/2010/main" val="348911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33759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Who S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hould Test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40961" y="1414308"/>
            <a:ext cx="101890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effective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testing should be conducted by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independent third party.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6789" y="2945676"/>
            <a:ext cx="4980868" cy="3339376"/>
          </a:xfrm>
          <a:prstGeom prst="rect">
            <a:avLst/>
          </a:prstGeom>
          <a:noFill/>
          <a:ln w="28575">
            <a:solidFill>
              <a:srgbClr val="2C567A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"Are we building the product right”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development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Involves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checking documents provided by humans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Process-oriented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require code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execution, so 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considered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static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94275" y="2945676"/>
            <a:ext cx="4889709" cy="3339376"/>
          </a:xfrm>
          <a:prstGeom prst="rect">
            <a:avLst/>
          </a:prstGeom>
          <a:noFill/>
          <a:ln w="28575">
            <a:solidFill>
              <a:srgbClr val="2C567A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"Are we building the right product”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development,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pre-release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Involves the execution of a program by a computer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Product-oriented 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execution, so 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considered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dynamic testing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93557" y="2398571"/>
            <a:ext cx="17273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Verification</a:t>
            </a:r>
            <a:endParaRPr lang="en-US" sz="2400" b="1" dirty="0">
              <a:solidFill>
                <a:schemeClr val="accent3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68437" y="2398571"/>
            <a:ext cx="15413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Validation</a:t>
            </a:r>
            <a:endParaRPr lang="en-US" sz="2400" b="1" dirty="0">
              <a:solidFill>
                <a:schemeClr val="accent3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26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26668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Testing Stages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55474" y="1443336"/>
            <a:ext cx="1040822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 software system has to go through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stages of testing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623888" indent="-341313" algn="just">
              <a:spcAft>
                <a:spcPts val="1200"/>
              </a:spcAft>
              <a:buFont typeface="+mj-lt"/>
              <a:buAutoNum type="arabicPeriod"/>
            </a:pPr>
            <a:r>
              <a:rPr lang="en-US" sz="2400" b="1" dirty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Development testing</a:t>
            </a:r>
          </a:p>
          <a:p>
            <a:pPr marL="739775" indent="-342900" algn="just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system is tested during development to discover bugs and defects. System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designers and programmers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likely to be involved in the testing process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23888" indent="-341313" algn="just">
              <a:spcAft>
                <a:spcPts val="1200"/>
              </a:spcAft>
              <a:buFont typeface="+mj-lt"/>
              <a:buAutoNum type="arabicPeriod" startAt="2"/>
            </a:pPr>
            <a:r>
              <a:rPr lang="en-US" sz="2400" b="1" dirty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Release testing</a:t>
            </a:r>
          </a:p>
          <a:p>
            <a:pPr marL="739775" indent="-342900" algn="just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separate testing team tests a complete version of the system before it is released to users. The aim of release testing is to check that the system meets the requirements of system stakeholders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23888" indent="-341313" algn="just">
              <a:spcAft>
                <a:spcPts val="1200"/>
              </a:spcAft>
              <a:buFont typeface="+mj-lt"/>
              <a:buAutoNum type="arabicPeriod" startAt="3"/>
            </a:pPr>
            <a:r>
              <a:rPr lang="en-US" sz="2400" b="1" dirty="0">
                <a:solidFill>
                  <a:schemeClr val="accent3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 testing</a:t>
            </a:r>
          </a:p>
          <a:p>
            <a:pPr marL="739775" indent="-342900" algn="just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users or potential users of a system test the system in their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own environment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For software products, the ‘user’ may be an internal marketing group who decide if the software can be marketed, released, and sold.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48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-161743" y="274753"/>
            <a:ext cx="11742620" cy="5249801"/>
            <a:chOff x="-161743" y="274753"/>
            <a:chExt cx="11742620" cy="5249801"/>
          </a:xfrm>
        </p:grpSpPr>
        <p:sp>
          <p:nvSpPr>
            <p:cNvPr id="3" name="Rectangle 2"/>
            <p:cNvSpPr/>
            <p:nvPr/>
          </p:nvSpPr>
          <p:spPr>
            <a:xfrm>
              <a:off x="5000263" y="274753"/>
              <a:ext cx="204632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ts val="640"/>
                </a:spcBef>
                <a:buClr>
                  <a:schemeClr val="dk1"/>
                </a:buClr>
                <a:buSzPts val="3200"/>
              </a:pPr>
              <a:r>
                <a:rPr lang="en-US" sz="2400" b="1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Testing Stages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1277257" y="1045028"/>
              <a:ext cx="9492343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Down Arrow 5"/>
            <p:cNvSpPr/>
            <p:nvPr/>
          </p:nvSpPr>
          <p:spPr>
            <a:xfrm>
              <a:off x="1237705" y="1059542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Down Arrow 7"/>
            <p:cNvSpPr/>
            <p:nvPr/>
          </p:nvSpPr>
          <p:spPr>
            <a:xfrm>
              <a:off x="6003652" y="1067888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Down Arrow 8"/>
            <p:cNvSpPr/>
            <p:nvPr/>
          </p:nvSpPr>
          <p:spPr>
            <a:xfrm>
              <a:off x="10671992" y="1045028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61743" y="1707968"/>
              <a:ext cx="314541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Development testing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798835" y="1707968"/>
              <a:ext cx="240963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Release testing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551924" y="1707968"/>
              <a:ext cx="20289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User testing</a:t>
              </a:r>
            </a:p>
          </p:txBody>
        </p:sp>
        <p:sp>
          <p:nvSpPr>
            <p:cNvPr id="13" name="Rectangle 12"/>
            <p:cNvSpPr/>
            <p:nvPr/>
          </p:nvSpPr>
          <p:spPr>
            <a:xfrm rot="16200000">
              <a:off x="-718283" y="3944982"/>
              <a:ext cx="2651760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 rot="16200000">
              <a:off x="881917" y="2812262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own Arrow 15"/>
            <p:cNvSpPr/>
            <p:nvPr/>
          </p:nvSpPr>
          <p:spPr>
            <a:xfrm rot="16200000">
              <a:off x="836195" y="4974529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Down Arrow 16"/>
            <p:cNvSpPr/>
            <p:nvPr/>
          </p:nvSpPr>
          <p:spPr>
            <a:xfrm rot="16200000">
              <a:off x="836195" y="3824815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237705" y="2901469"/>
              <a:ext cx="171553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Unit testing</a:t>
              </a:r>
              <a:endParaRPr lang="en-US" sz="24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224815" y="3910282"/>
              <a:ext cx="262123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Integration </a:t>
              </a:r>
              <a:r>
                <a:rPr lang="en-US" sz="2400" b="1" dirty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testing</a:t>
              </a:r>
              <a:endParaRPr lang="en-US" sz="24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224815" y="5062889"/>
              <a:ext cx="207460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System testing</a:t>
              </a:r>
              <a:endParaRPr lang="en-US" sz="2400" dirty="0"/>
            </a:p>
          </p:txBody>
        </p:sp>
      </p:grpSp>
      <p:sp>
        <p:nvSpPr>
          <p:cNvPr id="4" name="Rectangle 3"/>
          <p:cNvSpPr/>
          <p:nvPr/>
        </p:nvSpPr>
        <p:spPr>
          <a:xfrm>
            <a:off x="975400" y="2193242"/>
            <a:ext cx="10214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80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-161743" y="274753"/>
            <a:ext cx="11742620" cy="5249801"/>
            <a:chOff x="-161743" y="274753"/>
            <a:chExt cx="11742620" cy="5249801"/>
          </a:xfrm>
        </p:grpSpPr>
        <p:sp>
          <p:nvSpPr>
            <p:cNvPr id="3" name="Rectangle 2"/>
            <p:cNvSpPr/>
            <p:nvPr/>
          </p:nvSpPr>
          <p:spPr>
            <a:xfrm>
              <a:off x="5000263" y="274753"/>
              <a:ext cx="204632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ts val="640"/>
                </a:spcBef>
                <a:buClr>
                  <a:schemeClr val="dk1"/>
                </a:buClr>
                <a:buSzPts val="3200"/>
              </a:pPr>
              <a:r>
                <a:rPr lang="en-US" sz="2400" b="1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Testing Stages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1277257" y="1045028"/>
              <a:ext cx="9492343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Down Arrow 5"/>
            <p:cNvSpPr/>
            <p:nvPr/>
          </p:nvSpPr>
          <p:spPr>
            <a:xfrm>
              <a:off x="1237705" y="1059542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Down Arrow 7"/>
            <p:cNvSpPr/>
            <p:nvPr/>
          </p:nvSpPr>
          <p:spPr>
            <a:xfrm>
              <a:off x="6003652" y="1067888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Down Arrow 8"/>
            <p:cNvSpPr/>
            <p:nvPr/>
          </p:nvSpPr>
          <p:spPr>
            <a:xfrm>
              <a:off x="10671992" y="1045028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61743" y="1707968"/>
              <a:ext cx="314541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Development testing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798835" y="1707968"/>
              <a:ext cx="240963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Release testing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551924" y="1707968"/>
              <a:ext cx="20289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2575" algn="just">
                <a:spcAft>
                  <a:spcPts val="1200"/>
                </a:spcAft>
              </a:pPr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User testing</a:t>
              </a:r>
            </a:p>
          </p:txBody>
        </p:sp>
        <p:sp>
          <p:nvSpPr>
            <p:cNvPr id="13" name="Rectangle 12"/>
            <p:cNvSpPr/>
            <p:nvPr/>
          </p:nvSpPr>
          <p:spPr>
            <a:xfrm rot="16200000">
              <a:off x="-718283" y="3944982"/>
              <a:ext cx="2651760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 rot="16200000">
              <a:off x="881917" y="2812262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own Arrow 15"/>
            <p:cNvSpPr/>
            <p:nvPr/>
          </p:nvSpPr>
          <p:spPr>
            <a:xfrm rot="16200000">
              <a:off x="836195" y="4974529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Down Arrow 16"/>
            <p:cNvSpPr/>
            <p:nvPr/>
          </p:nvSpPr>
          <p:spPr>
            <a:xfrm rot="16200000">
              <a:off x="836195" y="3824815"/>
              <a:ext cx="137160" cy="64008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237705" y="2901469"/>
              <a:ext cx="171553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Unit testing</a:t>
              </a:r>
              <a:endParaRPr lang="en-US" sz="24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224815" y="3910282"/>
              <a:ext cx="262123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Integration </a:t>
              </a:r>
              <a:r>
                <a:rPr lang="en-US" sz="2400" b="1" dirty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testing</a:t>
              </a:r>
              <a:endParaRPr lang="en-US" sz="24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224815" y="5062889"/>
              <a:ext cx="207460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chemeClr val="accent3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System testing</a:t>
              </a:r>
              <a:endParaRPr lang="en-US" sz="2400" dirty="0"/>
            </a:p>
          </p:txBody>
        </p:sp>
      </p:grpSp>
      <p:sp>
        <p:nvSpPr>
          <p:cNvPr id="4" name="Rectangle 3"/>
          <p:cNvSpPr/>
          <p:nvPr/>
        </p:nvSpPr>
        <p:spPr>
          <a:xfrm>
            <a:off x="975400" y="2193242"/>
            <a:ext cx="10214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77257" y="2924360"/>
            <a:ext cx="1828800" cy="4572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2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ntoso v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C567A"/>
      </a:accent1>
      <a:accent2>
        <a:srgbClr val="0072C7"/>
      </a:accent2>
      <a:accent3>
        <a:srgbClr val="0D1D51"/>
      </a:accent3>
      <a:accent4>
        <a:srgbClr val="666666"/>
      </a:accent4>
      <a:accent5>
        <a:srgbClr val="3C76A6"/>
      </a:accent5>
      <a:accent6>
        <a:srgbClr val="1E44BC"/>
      </a:accent6>
      <a:hlink>
        <a:srgbClr val="0563C1"/>
      </a:hlink>
      <a:folHlink>
        <a:srgbClr val="954F72"/>
      </a:folHlink>
    </a:clrScheme>
    <a:fontScheme name="Contoso v1">
      <a:majorFont>
        <a:latin typeface="Corbel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4076243_Blue spheres presentation_RVA_v5" id="{E4C0B511-76E7-4C07-AFEA-8FEA0A5A8C84}" vid="{3A463146-28EF-4F73-B63C-03710F66E2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A9B47F-3DD8-4645-81DC-B88780643C07}">
  <ds:schemaRefs>
    <ds:schemaRef ds:uri="http://www.w3.org/XML/1998/namespace"/>
    <ds:schemaRef ds:uri="http://purl.org/dc/dcmitype/"/>
    <ds:schemaRef ds:uri="71af3243-3dd4-4a8d-8c0d-dd76da1f02a5"/>
    <ds:schemaRef ds:uri="http://purl.org/dc/terms/"/>
    <ds:schemaRef ds:uri="http://purl.org/dc/elements/1.1/"/>
    <ds:schemaRef ds:uri="16c05727-aa75-4e4a-9b5f-8a80a1165891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31071E6-22AE-499A-B09C-BF21CF5F74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C07E3D-60A7-4F4E-8208-D9CCD01982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Blue spheres presentation</Template>
  <TotalTime>0</TotalTime>
  <Words>1599</Words>
  <Application>Microsoft Office PowerPoint</Application>
  <PresentationFormat>Widescreen</PresentationFormat>
  <Paragraphs>305</Paragraphs>
  <Slides>32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Arial</vt:lpstr>
      <vt:lpstr>Calibri</vt:lpstr>
      <vt:lpstr>Corbel</vt:lpstr>
      <vt:lpstr>Courier New</vt:lpstr>
      <vt:lpstr>DM Sans</vt:lpstr>
      <vt:lpstr>Merriweather</vt:lpstr>
      <vt:lpstr>Times New Roman</vt:lpstr>
      <vt:lpstr>Wingdings</vt:lpstr>
      <vt:lpstr>Office Theme</vt:lpstr>
      <vt:lpstr>Software Engineering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2024-08-04T10:55:04Z</dcterms:created>
  <dcterms:modified xsi:type="dcterms:W3CDTF">2025-11-28T14:32:07Z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